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4.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0"/>
  </p:notesMasterIdLst>
  <p:handoutMasterIdLst>
    <p:handoutMasterId r:id="rId41"/>
  </p:handoutMasterIdLst>
  <p:sldIdLst>
    <p:sldId id="256" r:id="rId2"/>
    <p:sldId id="257" r:id="rId3"/>
    <p:sldId id="336" r:id="rId4"/>
    <p:sldId id="360" r:id="rId5"/>
    <p:sldId id="372" r:id="rId6"/>
    <p:sldId id="373" r:id="rId7"/>
    <p:sldId id="374" r:id="rId8"/>
    <p:sldId id="334" r:id="rId9"/>
    <p:sldId id="278" r:id="rId10"/>
    <p:sldId id="281" r:id="rId11"/>
    <p:sldId id="340" r:id="rId12"/>
    <p:sldId id="283" r:id="rId13"/>
    <p:sldId id="319" r:id="rId14"/>
    <p:sldId id="327" r:id="rId15"/>
    <p:sldId id="317" r:id="rId16"/>
    <p:sldId id="341" r:id="rId17"/>
    <p:sldId id="342" r:id="rId18"/>
    <p:sldId id="343" r:id="rId19"/>
    <p:sldId id="358" r:id="rId20"/>
    <p:sldId id="288" r:id="rId21"/>
    <p:sldId id="320" r:id="rId22"/>
    <p:sldId id="344" r:id="rId23"/>
    <p:sldId id="345" r:id="rId24"/>
    <p:sldId id="325" r:id="rId25"/>
    <p:sldId id="328" r:id="rId26"/>
    <p:sldId id="326" r:id="rId27"/>
    <p:sldId id="324" r:id="rId28"/>
    <p:sldId id="359" r:id="rId29"/>
    <p:sldId id="363" r:id="rId30"/>
    <p:sldId id="362" r:id="rId31"/>
    <p:sldId id="367" r:id="rId32"/>
    <p:sldId id="369" r:id="rId33"/>
    <p:sldId id="368" r:id="rId34"/>
    <p:sldId id="370" r:id="rId35"/>
    <p:sldId id="366" r:id="rId36"/>
    <p:sldId id="375" r:id="rId37"/>
    <p:sldId id="365" r:id="rId38"/>
    <p:sldId id="259" r:id="rId39"/>
  </p:sldIdLst>
  <p:sldSz cx="9144000" cy="6858000" type="screen4x3"/>
  <p:notesSz cx="6797675" cy="9926638"/>
  <p:defaultTextStyle>
    <a:defPPr>
      <a:defRPr lang="en-GB"/>
    </a:defPPr>
    <a:lvl1pPr algn="l" rtl="0" fontAlgn="b">
      <a:spcBef>
        <a:spcPct val="30000"/>
      </a:spcBef>
      <a:spcAft>
        <a:spcPct val="0"/>
      </a:spcAft>
      <a:defRPr sz="2400" kern="1200">
        <a:solidFill>
          <a:schemeClr val="tx1"/>
        </a:solidFill>
        <a:latin typeface="Arial" charset="0"/>
        <a:ea typeface="+mn-ea"/>
        <a:cs typeface="Arial" charset="0"/>
      </a:defRPr>
    </a:lvl1pPr>
    <a:lvl2pPr marL="457200" algn="l" rtl="0" fontAlgn="b">
      <a:spcBef>
        <a:spcPct val="30000"/>
      </a:spcBef>
      <a:spcAft>
        <a:spcPct val="0"/>
      </a:spcAft>
      <a:defRPr sz="2400" kern="1200">
        <a:solidFill>
          <a:schemeClr val="tx1"/>
        </a:solidFill>
        <a:latin typeface="Arial" charset="0"/>
        <a:ea typeface="+mn-ea"/>
        <a:cs typeface="Arial" charset="0"/>
      </a:defRPr>
    </a:lvl2pPr>
    <a:lvl3pPr marL="914400" algn="l" rtl="0" fontAlgn="b">
      <a:spcBef>
        <a:spcPct val="30000"/>
      </a:spcBef>
      <a:spcAft>
        <a:spcPct val="0"/>
      </a:spcAft>
      <a:defRPr sz="2400" kern="1200">
        <a:solidFill>
          <a:schemeClr val="tx1"/>
        </a:solidFill>
        <a:latin typeface="Arial" charset="0"/>
        <a:ea typeface="+mn-ea"/>
        <a:cs typeface="Arial" charset="0"/>
      </a:defRPr>
    </a:lvl3pPr>
    <a:lvl4pPr marL="1371600" algn="l" rtl="0" fontAlgn="b">
      <a:spcBef>
        <a:spcPct val="30000"/>
      </a:spcBef>
      <a:spcAft>
        <a:spcPct val="0"/>
      </a:spcAft>
      <a:defRPr sz="2400" kern="1200">
        <a:solidFill>
          <a:schemeClr val="tx1"/>
        </a:solidFill>
        <a:latin typeface="Arial" charset="0"/>
        <a:ea typeface="+mn-ea"/>
        <a:cs typeface="Arial" charset="0"/>
      </a:defRPr>
    </a:lvl4pPr>
    <a:lvl5pPr marL="1828800" algn="l" rtl="0" fontAlgn="b">
      <a:spcBef>
        <a:spcPct val="3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CCFF"/>
    <a:srgbClr val="FCD852"/>
    <a:srgbClr val="FABE00"/>
    <a:srgbClr val="D6A300"/>
    <a:srgbClr val="A47D00"/>
    <a:srgbClr val="A8034F"/>
    <a:srgbClr val="FFFFFF"/>
    <a:srgbClr val="A8B50A"/>
    <a:srgbClr val="007A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3367" autoAdjust="0"/>
  </p:normalViewPr>
  <p:slideViewPr>
    <p:cSldViewPr snapToGrid="0">
      <p:cViewPr varScale="1">
        <p:scale>
          <a:sx n="50" d="100"/>
          <a:sy n="50" d="100"/>
        </p:scale>
        <p:origin x="-8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3366"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base">
              <a:spcBef>
                <a:spcPct val="0"/>
              </a:spcBef>
              <a:defRPr sz="1200"/>
            </a:lvl1pPr>
          </a:lstStyle>
          <a:p>
            <a:endParaRPr lang="en-GB"/>
          </a:p>
        </p:txBody>
      </p:sp>
      <p:sp>
        <p:nvSpPr>
          <p:cNvPr id="3686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spcBef>
                <a:spcPct val="0"/>
              </a:spcBef>
              <a:defRPr sz="1200"/>
            </a:lvl1pPr>
          </a:lstStyle>
          <a:p>
            <a:endParaRPr lang="en-GB"/>
          </a:p>
        </p:txBody>
      </p:sp>
      <p:sp>
        <p:nvSpPr>
          <p:cNvPr id="368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fontAlgn="base">
              <a:spcBef>
                <a:spcPct val="0"/>
              </a:spcBef>
              <a:defRPr sz="1200"/>
            </a:lvl1pPr>
          </a:lstStyle>
          <a:p>
            <a:endParaRPr lang="en-GB"/>
          </a:p>
        </p:txBody>
      </p:sp>
      <p:sp>
        <p:nvSpPr>
          <p:cNvPr id="36869"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fontAlgn="base">
              <a:spcBef>
                <a:spcPct val="0"/>
              </a:spcBef>
              <a:defRPr sz="1200"/>
            </a:lvl1pPr>
          </a:lstStyle>
          <a:p>
            <a:fld id="{44AF512D-E224-4E93-B1D1-FE2471EDF047}" type="slidenum">
              <a:rPr lang="en-GB"/>
              <a:pPr/>
              <a:t>‹#›</a:t>
            </a:fld>
            <a:endParaRPr lang="en-GB"/>
          </a:p>
        </p:txBody>
      </p:sp>
    </p:spTree>
    <p:extLst>
      <p:ext uri="{BB962C8B-B14F-4D97-AF65-F5344CB8AC3E}">
        <p14:creationId xmlns:p14="http://schemas.microsoft.com/office/powerpoint/2010/main" val="130538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base">
              <a:spcBef>
                <a:spcPct val="0"/>
              </a:spcBef>
              <a:defRPr sz="1200"/>
            </a:lvl1pPr>
          </a:lstStyle>
          <a:p>
            <a:endParaRPr lang="en-GB"/>
          </a:p>
        </p:txBody>
      </p:sp>
      <p:sp>
        <p:nvSpPr>
          <p:cNvPr id="1638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spcBef>
                <a:spcPct val="0"/>
              </a:spcBef>
              <a:defRPr sz="1200"/>
            </a:lvl1pPr>
          </a:lstStyle>
          <a:p>
            <a:endParaRPr lang="en-GB"/>
          </a:p>
        </p:txBody>
      </p:sp>
      <p:sp>
        <p:nvSpPr>
          <p:cNvPr id="1638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639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fontAlgn="base">
              <a:spcBef>
                <a:spcPct val="0"/>
              </a:spcBef>
              <a:defRPr sz="1200"/>
            </a:lvl1pPr>
          </a:lstStyle>
          <a:p>
            <a:endParaRPr lang="en-GB"/>
          </a:p>
        </p:txBody>
      </p:sp>
      <p:sp>
        <p:nvSpPr>
          <p:cNvPr id="1639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fontAlgn="base">
              <a:spcBef>
                <a:spcPct val="0"/>
              </a:spcBef>
              <a:defRPr sz="1200"/>
            </a:lvl1pPr>
          </a:lstStyle>
          <a:p>
            <a:fld id="{164B663F-FE7E-487F-B07F-3A770B0BE146}" type="slidenum">
              <a:rPr lang="en-GB"/>
              <a:pPr/>
              <a:t>‹#›</a:t>
            </a:fld>
            <a:endParaRPr lang="en-GB"/>
          </a:p>
        </p:txBody>
      </p:sp>
    </p:spTree>
    <p:extLst>
      <p:ext uri="{BB962C8B-B14F-4D97-AF65-F5344CB8AC3E}">
        <p14:creationId xmlns:p14="http://schemas.microsoft.com/office/powerpoint/2010/main" val="123106373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64B663F-FE7E-487F-B07F-3A770B0BE146}" type="slidenum">
              <a:rPr lang="en-GB" smtClean="0"/>
              <a:pPr/>
              <a:t>1</a:t>
            </a:fld>
            <a:endParaRPr lang="en-GB"/>
          </a:p>
        </p:txBody>
      </p:sp>
    </p:spTree>
    <p:extLst>
      <p:ext uri="{BB962C8B-B14F-4D97-AF65-F5344CB8AC3E}">
        <p14:creationId xmlns:p14="http://schemas.microsoft.com/office/powerpoint/2010/main" val="10902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10</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11</a:t>
            </a:fld>
            <a:endParaRPr lang="en-GB"/>
          </a:p>
        </p:txBody>
      </p:sp>
    </p:spTree>
    <p:extLst>
      <p:ext uri="{BB962C8B-B14F-4D97-AF65-F5344CB8AC3E}">
        <p14:creationId xmlns:p14="http://schemas.microsoft.com/office/powerpoint/2010/main" val="253416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None/>
            </a:pPr>
            <a:r>
              <a:rPr lang="en-GB" sz="1200" dirty="0" smtClean="0"/>
              <a:t>We are upgrading </a:t>
            </a:r>
            <a:r>
              <a:rPr lang="en-GB" sz="1200" dirty="0" err="1" smtClean="0"/>
              <a:t>LibrarySearch</a:t>
            </a:r>
            <a:r>
              <a:rPr lang="en-GB" sz="1200" dirty="0" smtClean="0"/>
              <a:t>, but we won’t be able to migrate your Favourites into the new  system. If you want to access them after 1 July, you’ll need to email them to yourself before 30 June</a:t>
            </a:r>
            <a:r>
              <a:rPr lang="en-US" sz="1200" dirty="0" smtClean="0"/>
              <a:t>.</a:t>
            </a:r>
          </a:p>
        </p:txBody>
      </p:sp>
      <p:sp>
        <p:nvSpPr>
          <p:cNvPr id="4" name="Slide Number Placeholder 3"/>
          <p:cNvSpPr>
            <a:spLocks noGrp="1"/>
          </p:cNvSpPr>
          <p:nvPr>
            <p:ph type="sldNum" sz="quarter" idx="10"/>
          </p:nvPr>
        </p:nvSpPr>
        <p:spPr/>
        <p:txBody>
          <a:bodyPr/>
          <a:lstStyle/>
          <a:p>
            <a:fld id="{164B663F-FE7E-487F-B07F-3A770B0BE146}" type="slidenum">
              <a:rPr lang="en-GB" smtClean="0"/>
              <a:pPr/>
              <a:t>12</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13</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14</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15</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16</a:t>
            </a:fld>
            <a:endParaRPr lang="en-GB"/>
          </a:p>
        </p:txBody>
      </p:sp>
    </p:spTree>
    <p:extLst>
      <p:ext uri="{BB962C8B-B14F-4D97-AF65-F5344CB8AC3E}">
        <p14:creationId xmlns:p14="http://schemas.microsoft.com/office/powerpoint/2010/main" val="62035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17</a:t>
            </a:fld>
            <a:endParaRPr lang="en-GB"/>
          </a:p>
        </p:txBody>
      </p:sp>
    </p:spTree>
    <p:extLst>
      <p:ext uri="{BB962C8B-B14F-4D97-AF65-F5344CB8AC3E}">
        <p14:creationId xmlns:p14="http://schemas.microsoft.com/office/powerpoint/2010/main" val="406715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None/>
            </a:pPr>
            <a:r>
              <a:rPr lang="en-US" sz="1200" dirty="0" smtClean="0"/>
              <a:t>Job shadowing helps develop an </a:t>
            </a:r>
            <a:r>
              <a:rPr lang="en-US" sz="1200" dirty="0" err="1" smtClean="0"/>
              <a:t>organisational</a:t>
            </a:r>
            <a:r>
              <a:rPr lang="en-US" sz="1200" dirty="0" smtClean="0"/>
              <a:t> culture that: </a:t>
            </a:r>
          </a:p>
          <a:p>
            <a:r>
              <a:rPr lang="en-US" sz="1200" dirty="0" smtClean="0"/>
              <a:t>* values depth and continuity of knowledge </a:t>
            </a:r>
          </a:p>
          <a:p>
            <a:r>
              <a:rPr lang="en-US" sz="1200" dirty="0" smtClean="0"/>
              <a:t>* encourages continuous learning </a:t>
            </a:r>
          </a:p>
          <a:p>
            <a:r>
              <a:rPr lang="en-US" sz="1200" dirty="0" smtClean="0"/>
              <a:t>* is inclusive and welcomes diversity </a:t>
            </a:r>
          </a:p>
          <a:p>
            <a:r>
              <a:rPr lang="en-US" sz="1200" dirty="0" smtClean="0"/>
              <a:t>* promotes creativity </a:t>
            </a:r>
          </a:p>
          <a:p>
            <a:r>
              <a:rPr lang="en-US" sz="1200" dirty="0" smtClean="0"/>
              <a:t>* is positive about change.</a:t>
            </a:r>
          </a:p>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18</a:t>
            </a:fld>
            <a:endParaRPr lang="en-GB"/>
          </a:p>
        </p:txBody>
      </p:sp>
    </p:spTree>
    <p:extLst>
      <p:ext uri="{BB962C8B-B14F-4D97-AF65-F5344CB8AC3E}">
        <p14:creationId xmlns:p14="http://schemas.microsoft.com/office/powerpoint/2010/main" val="124800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None/>
            </a:pPr>
            <a:r>
              <a:rPr lang="en-US" sz="1200" dirty="0" smtClean="0"/>
              <a:t>Job shadowing helps develop an </a:t>
            </a:r>
            <a:r>
              <a:rPr lang="en-US" sz="1200" dirty="0" err="1" smtClean="0"/>
              <a:t>organisational</a:t>
            </a:r>
            <a:r>
              <a:rPr lang="en-US" sz="1200" dirty="0" smtClean="0"/>
              <a:t> culture that: </a:t>
            </a:r>
          </a:p>
          <a:p>
            <a:r>
              <a:rPr lang="en-US" sz="1200" dirty="0" smtClean="0"/>
              <a:t>* values depth and continuity of knowledge </a:t>
            </a:r>
          </a:p>
          <a:p>
            <a:r>
              <a:rPr lang="en-US" sz="1200" dirty="0" smtClean="0"/>
              <a:t>* encourages continuous learning </a:t>
            </a:r>
          </a:p>
          <a:p>
            <a:r>
              <a:rPr lang="en-US" sz="1200" dirty="0" smtClean="0"/>
              <a:t>* is inclusive and welcomes diversity </a:t>
            </a:r>
          </a:p>
          <a:p>
            <a:r>
              <a:rPr lang="en-US" sz="1200" dirty="0" smtClean="0"/>
              <a:t>* promotes creativity </a:t>
            </a:r>
          </a:p>
          <a:p>
            <a:r>
              <a:rPr lang="en-US" sz="1200" dirty="0" smtClean="0"/>
              <a:t>* is positive about change.</a:t>
            </a:r>
          </a:p>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19</a:t>
            </a:fld>
            <a:endParaRPr lang="en-GB"/>
          </a:p>
        </p:txBody>
      </p:sp>
    </p:spTree>
    <p:extLst>
      <p:ext uri="{BB962C8B-B14F-4D97-AF65-F5344CB8AC3E}">
        <p14:creationId xmlns:p14="http://schemas.microsoft.com/office/powerpoint/2010/main" val="37376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20</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21</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22</a:t>
            </a:fld>
            <a:endParaRPr lang="en-GB"/>
          </a:p>
        </p:txBody>
      </p:sp>
    </p:spTree>
    <p:extLst>
      <p:ext uri="{BB962C8B-B14F-4D97-AF65-F5344CB8AC3E}">
        <p14:creationId xmlns:p14="http://schemas.microsoft.com/office/powerpoint/2010/main" val="928444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23</a:t>
            </a:fld>
            <a:endParaRPr lang="en-GB"/>
          </a:p>
        </p:txBody>
      </p:sp>
    </p:spTree>
    <p:extLst>
      <p:ext uri="{BB962C8B-B14F-4D97-AF65-F5344CB8AC3E}">
        <p14:creationId xmlns:p14="http://schemas.microsoft.com/office/powerpoint/2010/main" val="221504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24</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25</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26</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27</a:t>
            </a:fld>
            <a:endParaRPr lang="en-GB"/>
          </a:p>
        </p:txBody>
      </p:sp>
    </p:spTree>
    <p:extLst>
      <p:ext uri="{BB962C8B-B14F-4D97-AF65-F5344CB8AC3E}">
        <p14:creationId xmlns:p14="http://schemas.microsoft.com/office/powerpoint/2010/main" val="2674165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28</a:t>
            </a:fld>
            <a:endParaRPr lang="en-GB"/>
          </a:p>
        </p:txBody>
      </p:sp>
    </p:spTree>
    <p:extLst>
      <p:ext uri="{BB962C8B-B14F-4D97-AF65-F5344CB8AC3E}">
        <p14:creationId xmlns:p14="http://schemas.microsoft.com/office/powerpoint/2010/main" val="73891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29</a:t>
            </a:fld>
            <a:endParaRPr lang="en-GB"/>
          </a:p>
        </p:txBody>
      </p:sp>
    </p:spTree>
    <p:extLst>
      <p:ext uri="{BB962C8B-B14F-4D97-AF65-F5344CB8AC3E}">
        <p14:creationId xmlns:p14="http://schemas.microsoft.com/office/powerpoint/2010/main" val="193198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indent="0">
              <a:buNone/>
            </a:pPr>
            <a:endParaRPr lang="en-US" sz="1200" dirty="0" smtClean="0"/>
          </a:p>
        </p:txBody>
      </p:sp>
      <p:sp>
        <p:nvSpPr>
          <p:cNvPr id="4" name="Slide Number Placeholder 3"/>
          <p:cNvSpPr>
            <a:spLocks noGrp="1"/>
          </p:cNvSpPr>
          <p:nvPr>
            <p:ph type="sldNum" sz="quarter" idx="10"/>
          </p:nvPr>
        </p:nvSpPr>
        <p:spPr/>
        <p:txBody>
          <a:bodyPr/>
          <a:lstStyle/>
          <a:p>
            <a:fld id="{164B663F-FE7E-487F-B07F-3A770B0BE146}" type="slidenum">
              <a:rPr lang="en-GB" smtClean="0"/>
              <a:pPr/>
              <a:t>3</a:t>
            </a:fld>
            <a:endParaRPr lang="en-GB"/>
          </a:p>
        </p:txBody>
      </p:sp>
    </p:spTree>
    <p:extLst>
      <p:ext uri="{BB962C8B-B14F-4D97-AF65-F5344CB8AC3E}">
        <p14:creationId xmlns:p14="http://schemas.microsoft.com/office/powerpoint/2010/main" val="2515471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30</a:t>
            </a:fld>
            <a:endParaRPr lang="en-GB"/>
          </a:p>
        </p:txBody>
      </p:sp>
    </p:spTree>
    <p:extLst>
      <p:ext uri="{BB962C8B-B14F-4D97-AF65-F5344CB8AC3E}">
        <p14:creationId xmlns:p14="http://schemas.microsoft.com/office/powerpoint/2010/main" val="445769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31</a:t>
            </a:fld>
            <a:endParaRPr lang="en-GB"/>
          </a:p>
        </p:txBody>
      </p:sp>
    </p:spTree>
    <p:extLst>
      <p:ext uri="{BB962C8B-B14F-4D97-AF65-F5344CB8AC3E}">
        <p14:creationId xmlns:p14="http://schemas.microsoft.com/office/powerpoint/2010/main" val="190902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32</a:t>
            </a:fld>
            <a:endParaRPr lang="en-GB"/>
          </a:p>
        </p:txBody>
      </p:sp>
    </p:spTree>
    <p:extLst>
      <p:ext uri="{BB962C8B-B14F-4D97-AF65-F5344CB8AC3E}">
        <p14:creationId xmlns:p14="http://schemas.microsoft.com/office/powerpoint/2010/main" val="2418819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33</a:t>
            </a:fld>
            <a:endParaRPr lang="en-GB"/>
          </a:p>
        </p:txBody>
      </p:sp>
    </p:spTree>
    <p:extLst>
      <p:ext uri="{BB962C8B-B14F-4D97-AF65-F5344CB8AC3E}">
        <p14:creationId xmlns:p14="http://schemas.microsoft.com/office/powerpoint/2010/main" val="309917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34</a:t>
            </a:fld>
            <a:endParaRPr lang="en-GB"/>
          </a:p>
        </p:txBody>
      </p:sp>
    </p:spTree>
    <p:extLst>
      <p:ext uri="{BB962C8B-B14F-4D97-AF65-F5344CB8AC3E}">
        <p14:creationId xmlns:p14="http://schemas.microsoft.com/office/powerpoint/2010/main" val="3102507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35</a:t>
            </a:fld>
            <a:endParaRPr lang="en-GB"/>
          </a:p>
        </p:txBody>
      </p:sp>
    </p:spTree>
    <p:extLst>
      <p:ext uri="{BB962C8B-B14F-4D97-AF65-F5344CB8AC3E}">
        <p14:creationId xmlns:p14="http://schemas.microsoft.com/office/powerpoint/2010/main" val="1613551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36</a:t>
            </a:fld>
            <a:endParaRPr lang="en-GB"/>
          </a:p>
        </p:txBody>
      </p:sp>
    </p:spTree>
    <p:extLst>
      <p:ext uri="{BB962C8B-B14F-4D97-AF65-F5344CB8AC3E}">
        <p14:creationId xmlns:p14="http://schemas.microsoft.com/office/powerpoint/2010/main" val="1967299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37</a:t>
            </a:fld>
            <a:endParaRPr lang="en-GB"/>
          </a:p>
        </p:txBody>
      </p:sp>
    </p:spTree>
    <p:extLst>
      <p:ext uri="{BB962C8B-B14F-4D97-AF65-F5344CB8AC3E}">
        <p14:creationId xmlns:p14="http://schemas.microsoft.com/office/powerpoint/2010/main" val="3021307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2000" dirty="0" smtClean="0"/>
              <a:t>This </a:t>
            </a:r>
            <a:endParaRPr lang="en-US" sz="2000"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38</a:t>
            </a:fld>
            <a:endParaRPr lang="en-GB"/>
          </a:p>
        </p:txBody>
      </p:sp>
    </p:spTree>
    <p:extLst>
      <p:ext uri="{BB962C8B-B14F-4D97-AF65-F5344CB8AC3E}">
        <p14:creationId xmlns:p14="http://schemas.microsoft.com/office/powerpoint/2010/main" val="81013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4</a:t>
            </a:fld>
            <a:endParaRPr lang="en-GB"/>
          </a:p>
        </p:txBody>
      </p:sp>
    </p:spTree>
    <p:extLst>
      <p:ext uri="{BB962C8B-B14F-4D97-AF65-F5344CB8AC3E}">
        <p14:creationId xmlns:p14="http://schemas.microsoft.com/office/powerpoint/2010/main" val="75819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5</a:t>
            </a:fld>
            <a:endParaRPr lang="en-GB"/>
          </a:p>
        </p:txBody>
      </p:sp>
    </p:spTree>
    <p:extLst>
      <p:ext uri="{BB962C8B-B14F-4D97-AF65-F5344CB8AC3E}">
        <p14:creationId xmlns:p14="http://schemas.microsoft.com/office/powerpoint/2010/main" val="610540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6</a:t>
            </a:fld>
            <a:endParaRPr lang="en-GB"/>
          </a:p>
        </p:txBody>
      </p:sp>
    </p:spTree>
    <p:extLst>
      <p:ext uri="{BB962C8B-B14F-4D97-AF65-F5344CB8AC3E}">
        <p14:creationId xmlns:p14="http://schemas.microsoft.com/office/powerpoint/2010/main" val="337745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7</a:t>
            </a:fld>
            <a:endParaRPr lang="en-GB"/>
          </a:p>
        </p:txBody>
      </p:sp>
    </p:spTree>
    <p:extLst>
      <p:ext uri="{BB962C8B-B14F-4D97-AF65-F5344CB8AC3E}">
        <p14:creationId xmlns:p14="http://schemas.microsoft.com/office/powerpoint/2010/main" val="213683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8</a:t>
            </a:fld>
            <a:endParaRPr lang="en-GB"/>
          </a:p>
        </p:txBody>
      </p:sp>
    </p:spTree>
    <p:extLst>
      <p:ext uri="{BB962C8B-B14F-4D97-AF65-F5344CB8AC3E}">
        <p14:creationId xmlns:p14="http://schemas.microsoft.com/office/powerpoint/2010/main" val="115296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B663F-FE7E-487F-B07F-3A770B0BE146}" type="slidenum">
              <a:rPr lang="en-GB" smtClean="0"/>
              <a:pPr/>
              <a:t>9</a:t>
            </a:fld>
            <a:endParaRPr lang="en-GB"/>
          </a:p>
        </p:txBody>
      </p:sp>
    </p:spTree>
    <p:extLst>
      <p:ext uri="{BB962C8B-B14F-4D97-AF65-F5344CB8AC3E}">
        <p14:creationId xmlns:p14="http://schemas.microsoft.com/office/powerpoint/2010/main" val="267416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tiff"/><Relationship Id="rId5" Type="http://schemas.openxmlformats.org/officeDocument/2006/relationships/image" Target="../media/image6.jpeg"/><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592090"/>
            <a:ext cx="9144000" cy="4265910"/>
          </a:xfrm>
        </p:spPr>
        <p:txBody>
          <a:bodyPr/>
          <a:lstStyle/>
          <a:p>
            <a:endParaRPr lang="en-GB" dirty="0"/>
          </a:p>
        </p:txBody>
      </p:sp>
      <p:pic>
        <p:nvPicPr>
          <p:cNvPr id="5137" name="Picture 17" descr="Uok_Logo_PMS294_P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932" y="299722"/>
            <a:ext cx="1007492" cy="546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467544" y="299723"/>
            <a:ext cx="2808312" cy="276999"/>
          </a:xfrm>
          <a:prstGeom prst="rect">
            <a:avLst/>
          </a:prstGeom>
          <a:noFill/>
        </p:spPr>
        <p:txBody>
          <a:bodyPr wrap="square" lIns="0" rtlCol="0">
            <a:spAutoFit/>
          </a:bodyPr>
          <a:lstStyle/>
          <a:p>
            <a:pPr algn="l"/>
            <a:r>
              <a:rPr lang="en-GB" sz="1200" dirty="0" smtClean="0">
                <a:solidFill>
                  <a:srgbClr val="002060"/>
                </a:solidFill>
              </a:rPr>
              <a:t>The UK’s European university</a:t>
            </a:r>
            <a:endParaRPr lang="en-GB" sz="1200" dirty="0">
              <a:solidFill>
                <a:srgbClr val="002060"/>
              </a:solidFill>
            </a:endParaRPr>
          </a:p>
        </p:txBody>
      </p:sp>
      <p:sp>
        <p:nvSpPr>
          <p:cNvPr id="10" name="Text Placeholder 7"/>
          <p:cNvSpPr>
            <a:spLocks noGrp="1"/>
          </p:cNvSpPr>
          <p:nvPr>
            <p:ph type="body" sz="quarter" idx="12" hasCustomPrompt="1"/>
          </p:nvPr>
        </p:nvSpPr>
        <p:spPr>
          <a:xfrm>
            <a:off x="467544" y="989117"/>
            <a:ext cx="4176464" cy="1512168"/>
          </a:xfrm>
          <a:solidFill>
            <a:schemeClr val="tx2">
              <a:lumMod val="75000"/>
            </a:schemeClr>
          </a:solidFill>
        </p:spPr>
        <p:txBody>
          <a:bodyPr lIns="252000" tIns="273600" rIns="252000"/>
          <a:lstStyle>
            <a:lvl1pPr marL="0" indent="0">
              <a:lnSpc>
                <a:spcPts val="2500"/>
              </a:lnSpc>
              <a:buNone/>
              <a:defRPr sz="2400" spc="-100" baseline="0">
                <a:solidFill>
                  <a:schemeClr val="bg1"/>
                </a:solidFill>
                <a:latin typeface="Century Schoolbook" pitchFamily="18" charset="0"/>
              </a:defRPr>
            </a:lvl1pPr>
          </a:lstStyle>
          <a:p>
            <a:pPr lvl="0"/>
            <a:r>
              <a:rPr lang="en-US" dirty="0" smtClean="0"/>
              <a:t>TYPE YOUR HEADING HERE 2014</a:t>
            </a:r>
          </a:p>
        </p:txBody>
      </p:sp>
      <p:sp>
        <p:nvSpPr>
          <p:cNvPr id="11" name="Text Placeholder 10"/>
          <p:cNvSpPr>
            <a:spLocks noGrp="1"/>
          </p:cNvSpPr>
          <p:nvPr>
            <p:ph type="body" sz="quarter" idx="13" hasCustomPrompt="1"/>
          </p:nvPr>
        </p:nvSpPr>
        <p:spPr>
          <a:xfrm>
            <a:off x="467545" y="2488937"/>
            <a:ext cx="4176464" cy="664498"/>
          </a:xfrm>
          <a:solidFill>
            <a:schemeClr val="tx2">
              <a:lumMod val="75000"/>
            </a:schemeClr>
          </a:solidFill>
        </p:spPr>
        <p:txBody>
          <a:bodyPr lIns="252000" tIns="0" rIns="252000" bIns="154800" anchor="ctr" anchorCtr="0"/>
          <a:lstStyle>
            <a:lvl1pPr marL="0" indent="0">
              <a:lnSpc>
                <a:spcPts val="1380"/>
              </a:lnSpc>
              <a:spcBef>
                <a:spcPts val="0"/>
              </a:spcBef>
              <a:buNone/>
              <a:defRPr sz="1400" i="1" spc="-50">
                <a:solidFill>
                  <a:srgbClr val="D6A300"/>
                </a:solidFill>
                <a:latin typeface="Century Schoolbook"/>
                <a:cs typeface="Century Schoolbook"/>
              </a:defRPr>
            </a:lvl1pPr>
          </a:lstStyle>
          <a:p>
            <a:pPr lvl="0"/>
            <a:r>
              <a:rPr lang="en-US" dirty="0" smtClean="0"/>
              <a:t>Sub heading</a:t>
            </a:r>
          </a:p>
        </p:txBody>
      </p:sp>
      <p:sp>
        <p:nvSpPr>
          <p:cNvPr id="2" name="TextBox 1"/>
          <p:cNvSpPr txBox="1"/>
          <p:nvPr userDrawn="1"/>
        </p:nvSpPr>
        <p:spPr>
          <a:xfrm>
            <a:off x="6273800" y="1447800"/>
            <a:ext cx="184666" cy="461665"/>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endParaRPr lang="en-GB"/>
          </a:p>
        </p:txBody>
      </p:sp>
    </p:spTree>
    <p:extLst>
      <p:ext uri="{BB962C8B-B14F-4D97-AF65-F5344CB8AC3E}">
        <p14:creationId xmlns:p14="http://schemas.microsoft.com/office/powerpoint/2010/main" val="319569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nl-NL" smtClean="0"/>
              <a:t>Plain English</a:t>
            </a:r>
            <a:endParaRPr lang="en-GB"/>
          </a:p>
        </p:txBody>
      </p:sp>
      <p:sp>
        <p:nvSpPr>
          <p:cNvPr id="4"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64280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764704"/>
            <a:ext cx="5111750"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nl-NL" smtClean="0"/>
              <a:t>Plain English</a:t>
            </a:r>
            <a:endParaRPr lang="en-GB" dirty="0"/>
          </a:p>
        </p:txBody>
      </p:sp>
      <p:sp>
        <p:nvSpPr>
          <p:cNvPr id="7"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495213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nl-NL" smtClean="0"/>
              <a:t>Plain English</a:t>
            </a:r>
            <a:endParaRPr lang="en-GB"/>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76195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4" name="Rectangle 3"/>
          <p:cNvSpPr/>
          <p:nvPr userDrawn="1"/>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userDrawn="1"/>
        </p:nvSpPr>
        <p:spPr>
          <a:xfrm>
            <a:off x="-1860" y="0"/>
            <a:ext cx="9143999" cy="6858000"/>
          </a:xfrm>
          <a:prstGeom prst="rect">
            <a:avLst/>
          </a:prstGeom>
          <a:solidFill>
            <a:schemeClr val="tx2">
              <a:lumMod val="75000"/>
            </a:schemeClr>
          </a:solidFill>
        </p:spPr>
        <p:txBody>
          <a:bodyPr wrap="square" rtlCol="0">
            <a:spAutoFit/>
          </a:bodyPr>
          <a:lstStyle/>
          <a:p>
            <a:endParaRPr lang="en-US" dirty="0"/>
          </a:p>
        </p:txBody>
      </p:sp>
      <p:cxnSp>
        <p:nvCxnSpPr>
          <p:cNvPr id="6" name="Straight Connector 5"/>
          <p:cNvCxnSpPr/>
          <p:nvPr userDrawn="1"/>
        </p:nvCxnSpPr>
        <p:spPr bwMode="auto">
          <a:xfrm flipH="1">
            <a:off x="971600" y="1268760"/>
            <a:ext cx="432048" cy="1800200"/>
          </a:xfrm>
          <a:prstGeom prst="line">
            <a:avLst/>
          </a:prstGeom>
          <a:noFill/>
          <a:ln w="25400"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1547664" y="1196752"/>
            <a:ext cx="4392488" cy="2403735"/>
          </a:xfrm>
          <a:prstGeom prst="rect">
            <a:avLst/>
          </a:prstGeom>
          <a:noFill/>
        </p:spPr>
        <p:txBody>
          <a:bodyPr wrap="square" lIns="0" tIns="0" rIns="0" bIns="0" rtlCol="0">
            <a:spAutoFit/>
          </a:bodyPr>
          <a:lstStyle/>
          <a:p>
            <a:pPr marL="0" marR="0" lvl="0" indent="0" algn="l" defTabSz="914400" rtl="0" eaLnBrk="1" fontAlgn="b" latinLnBrk="0" hangingPunct="1">
              <a:lnSpc>
                <a:spcPts val="5000"/>
              </a:lnSpc>
              <a:spcBef>
                <a:spcPts val="0"/>
              </a:spcBef>
              <a:spcAft>
                <a:spcPct val="0"/>
              </a:spcAft>
              <a:buClrTx/>
              <a:buSzTx/>
              <a:buFontTx/>
              <a:buNone/>
              <a:tabLst/>
              <a:defRPr/>
            </a:pPr>
            <a:r>
              <a:rPr lang="en-US" sz="4800" spc="-100" dirty="0" smtClean="0">
                <a:solidFill>
                  <a:srgbClr val="A47D00"/>
                </a:solidFill>
                <a:latin typeface="Century Schoolbook"/>
                <a:cs typeface="Century Schoolbook"/>
              </a:rPr>
              <a:t>THE UK’S EUROPEAN UNIVERSITY</a:t>
            </a:r>
          </a:p>
          <a:p>
            <a:endParaRPr lang="en-US" dirty="0"/>
          </a:p>
        </p:txBody>
      </p:sp>
      <p:pic>
        <p:nvPicPr>
          <p:cNvPr id="15" name="Picture 14" descr="Uok_Logo_white.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5556684"/>
            <a:ext cx="1387978" cy="752636"/>
          </a:xfrm>
          <a:prstGeom prst="rect">
            <a:avLst/>
          </a:prstGeom>
        </p:spPr>
      </p:pic>
      <p:sp>
        <p:nvSpPr>
          <p:cNvPr id="16" name="TextBox 15"/>
          <p:cNvSpPr txBox="1"/>
          <p:nvPr userDrawn="1"/>
        </p:nvSpPr>
        <p:spPr>
          <a:xfrm>
            <a:off x="1547664" y="5949280"/>
            <a:ext cx="2736304" cy="307777"/>
          </a:xfrm>
          <a:prstGeom prst="rect">
            <a:avLst/>
          </a:prstGeom>
          <a:noFill/>
        </p:spPr>
        <p:txBody>
          <a:bodyPr wrap="square" lIns="0" tIns="0" rIns="0" bIns="0" rtlCol="0" anchor="b" anchorCtr="0">
            <a:spAutoFit/>
          </a:bodyPr>
          <a:lstStyle/>
          <a:p>
            <a:r>
              <a:rPr lang="en-US" sz="2000" kern="1400" spc="-100" dirty="0" err="1" smtClean="0">
                <a:solidFill>
                  <a:schemeClr val="bg1"/>
                </a:solidFill>
                <a:latin typeface="Century Schoolbook"/>
                <a:cs typeface="Century Schoolbook"/>
              </a:rPr>
              <a:t>www.kent.ac.uk</a:t>
            </a:r>
            <a:endParaRPr lang="en-US" sz="2000" kern="1400" spc="-100" dirty="0">
              <a:solidFill>
                <a:schemeClr val="bg1"/>
              </a:solidFill>
              <a:latin typeface="Century Schoolbook"/>
              <a:cs typeface="Century Schoolbook"/>
            </a:endParaRPr>
          </a:p>
        </p:txBody>
      </p:sp>
      <p:grpSp>
        <p:nvGrpSpPr>
          <p:cNvPr id="9" name="Group 8"/>
          <p:cNvGrpSpPr/>
          <p:nvPr userDrawn="1"/>
        </p:nvGrpSpPr>
        <p:grpSpPr>
          <a:xfrm>
            <a:off x="1549959" y="5585850"/>
            <a:ext cx="1356664" cy="284120"/>
            <a:chOff x="1547664" y="5589240"/>
            <a:chExt cx="1523655" cy="319092"/>
          </a:xfrm>
        </p:grpSpPr>
        <p:pic>
          <p:nvPicPr>
            <p:cNvPr id="2" name="Picture 1" descr="Facebook__very_small.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7664" y="5589240"/>
              <a:ext cx="324260" cy="312595"/>
            </a:xfrm>
            <a:prstGeom prst="rect">
              <a:avLst/>
            </a:prstGeom>
          </p:spPr>
        </p:pic>
        <p:pic>
          <p:nvPicPr>
            <p:cNvPr id="3" name="Picture 2" descr="twitter-bird-white-on-blue_small.eps"/>
            <p:cNvPicPr>
              <a:picLocks noChangeAspect="1"/>
            </p:cNvPicPr>
            <p:nvPr userDrawn="1"/>
          </p:nvPicPr>
          <p:blipFill rotWithShape="1">
            <a:blip r:embed="rId4">
              <a:extLst>
                <a:ext uri="{28A0092B-C50C-407E-A947-70E740481C1C}">
                  <a14:useLocalDpi xmlns:a14="http://schemas.microsoft.com/office/drawing/2010/main" val="0"/>
                </a:ext>
              </a:extLst>
            </a:blip>
            <a:srcRect l="1" r="9042"/>
            <a:stretch/>
          </p:blipFill>
          <p:spPr>
            <a:xfrm>
              <a:off x="1941392" y="5589240"/>
              <a:ext cx="330409" cy="312115"/>
            </a:xfrm>
            <a:prstGeom prst="rect">
              <a:avLst/>
            </a:prstGeom>
          </p:spPr>
        </p:pic>
        <p:pic>
          <p:nvPicPr>
            <p:cNvPr id="7" name="Picture 6" descr="LI_brand.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3442" t="6533" r="3179" b="3587"/>
            <a:stretch/>
          </p:blipFill>
          <p:spPr>
            <a:xfrm>
              <a:off x="2755635" y="5589240"/>
              <a:ext cx="315684" cy="319092"/>
            </a:xfrm>
            <a:prstGeom prst="rect">
              <a:avLst/>
            </a:prstGeom>
          </p:spPr>
        </p:pic>
        <p:pic>
          <p:nvPicPr>
            <p:cNvPr id="8" name="Picture 7" descr="youtube.tif"/>
            <p:cNvPicPr>
              <a:picLocks noChangeAspect="1"/>
            </p:cNvPicPr>
            <p:nvPr userDrawn="1"/>
          </p:nvPicPr>
          <p:blipFill rotWithShape="1">
            <a:blip r:embed="rId6" cstate="print">
              <a:extLst>
                <a:ext uri="{28A0092B-C50C-407E-A947-70E740481C1C}">
                  <a14:useLocalDpi xmlns:a14="http://schemas.microsoft.com/office/drawing/2010/main" val="0"/>
                </a:ext>
              </a:extLst>
            </a:blip>
            <a:srcRect l="7244" t="7968" r="10058" b="11869"/>
            <a:stretch/>
          </p:blipFill>
          <p:spPr>
            <a:xfrm>
              <a:off x="2346244" y="5589240"/>
              <a:ext cx="330650" cy="312595"/>
            </a:xfrm>
            <a:prstGeom prst="rect">
              <a:avLst/>
            </a:prstGeom>
          </p:spPr>
        </p:pic>
      </p:grpSp>
    </p:spTree>
    <p:extLst>
      <p:ext uri="{BB962C8B-B14F-4D97-AF65-F5344CB8AC3E}">
        <p14:creationId xmlns:p14="http://schemas.microsoft.com/office/powerpoint/2010/main" val="73697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ooter Placeholder 3"/>
          <p:cNvSpPr>
            <a:spLocks noGrp="1"/>
          </p:cNvSpPr>
          <p:nvPr>
            <p:ph type="ftr" sz="quarter" idx="10"/>
          </p:nvPr>
        </p:nvSpPr>
        <p:spPr/>
        <p:txBody>
          <a:bodyPr/>
          <a:lstStyle>
            <a:lvl1pPr>
              <a:defRPr/>
            </a:lvl1pPr>
          </a:lstStyle>
          <a:p>
            <a:r>
              <a:rPr lang="nl-NL" smtClean="0"/>
              <a:t>Plain English</a:t>
            </a:r>
            <a:endParaRPr lang="en-GB" dirty="0"/>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9866387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ubsectionright">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0" y="260648"/>
            <a:ext cx="9144000" cy="6120680"/>
          </a:xfrm>
        </p:spPr>
        <p:txBody>
          <a:bodyPr/>
          <a:lstStyle/>
          <a:p>
            <a:r>
              <a:rPr lang="en-US" smtClean="0"/>
              <a:t>Click icon to add picture</a:t>
            </a:r>
            <a:endParaRPr lang="en-GB"/>
          </a:p>
        </p:txBody>
      </p:sp>
      <p:sp>
        <p:nvSpPr>
          <p:cNvPr id="4" name="Footer Placeholder 3"/>
          <p:cNvSpPr>
            <a:spLocks noGrp="1"/>
          </p:cNvSpPr>
          <p:nvPr>
            <p:ph type="ftr" sz="quarter" idx="10"/>
          </p:nvPr>
        </p:nvSpPr>
        <p:spPr/>
        <p:txBody>
          <a:bodyPr/>
          <a:lstStyle>
            <a:lvl1pPr>
              <a:defRPr/>
            </a:lvl1pPr>
          </a:lstStyle>
          <a:p>
            <a:r>
              <a:rPr lang="nl-NL" smtClean="0"/>
              <a:t>Plain English</a:t>
            </a:r>
            <a:endParaRPr lang="en-GB" dirty="0"/>
          </a:p>
        </p:txBody>
      </p:sp>
      <p:sp>
        <p:nvSpPr>
          <p:cNvPr id="8" name="Text Placeholder 7"/>
          <p:cNvSpPr>
            <a:spLocks noGrp="1"/>
          </p:cNvSpPr>
          <p:nvPr>
            <p:ph type="body" sz="quarter" idx="12" hasCustomPrompt="1"/>
          </p:nvPr>
        </p:nvSpPr>
        <p:spPr>
          <a:xfrm>
            <a:off x="4499992" y="764704"/>
            <a:ext cx="4176464" cy="1584176"/>
          </a:xfrm>
          <a:solidFill>
            <a:schemeClr val="tx2">
              <a:lumMod val="75000"/>
            </a:schemeClr>
          </a:solidFill>
        </p:spPr>
        <p:txBody>
          <a:bodyPr lIns="720000" tIns="273600" rIns="360000"/>
          <a:lstStyle>
            <a:lvl1pPr marL="0" indent="0">
              <a:lnSpc>
                <a:spcPts val="2600"/>
              </a:lnSpc>
              <a:buNone/>
              <a:defRPr sz="2400" spc="-100">
                <a:solidFill>
                  <a:srgbClr val="A47D00"/>
                </a:solidFill>
                <a:latin typeface="Century Schoolbook" pitchFamily="18" charset="0"/>
              </a:defRPr>
            </a:lvl1pPr>
          </a:lstStyle>
          <a:p>
            <a:pPr lvl="0"/>
            <a:r>
              <a:rPr lang="en-US" dirty="0" smtClean="0"/>
              <a:t>CLICK TO EDIT MASTER TEXT STYLES</a:t>
            </a:r>
          </a:p>
        </p:txBody>
      </p:sp>
      <p:sp>
        <p:nvSpPr>
          <p:cNvPr id="11" name="Text Placeholder 10"/>
          <p:cNvSpPr>
            <a:spLocks noGrp="1"/>
          </p:cNvSpPr>
          <p:nvPr>
            <p:ph type="body" sz="quarter" idx="13"/>
          </p:nvPr>
        </p:nvSpPr>
        <p:spPr>
          <a:xfrm>
            <a:off x="4499993" y="2276872"/>
            <a:ext cx="4176464" cy="935658"/>
          </a:xfrm>
          <a:solidFill>
            <a:srgbClr val="002A62"/>
          </a:solidFill>
          <a:ln>
            <a:noFill/>
          </a:ln>
        </p:spPr>
        <p:txBody>
          <a:bodyPr lIns="720000" rIns="360000" bIns="108000"/>
          <a:lstStyle>
            <a:lvl1pPr marL="0" indent="0">
              <a:lnSpc>
                <a:spcPts val="1480"/>
              </a:lnSpc>
              <a:spcBef>
                <a:spcPts val="0"/>
              </a:spcBef>
              <a:buNone/>
              <a:defRPr sz="1400" b="0" i="1" spc="-50">
                <a:solidFill>
                  <a:schemeClr val="bg1"/>
                </a:solidFill>
                <a:latin typeface="Century Schoolbook"/>
                <a:cs typeface="Century Schoolbook"/>
              </a:defRPr>
            </a:lvl1pPr>
          </a:lstStyle>
          <a:p>
            <a:pPr lvl="0"/>
            <a:r>
              <a:rPr lang="en-US" dirty="0" smtClean="0"/>
              <a:t>Click to edit Master text styles</a:t>
            </a:r>
          </a:p>
        </p:txBody>
      </p:sp>
      <p:cxnSp>
        <p:nvCxnSpPr>
          <p:cNvPr id="3" name="Straight Connector 2"/>
          <p:cNvCxnSpPr/>
          <p:nvPr userDrawn="1"/>
        </p:nvCxnSpPr>
        <p:spPr bwMode="auto">
          <a:xfrm flipH="1">
            <a:off x="4860032" y="1052736"/>
            <a:ext cx="216024" cy="1224136"/>
          </a:xfrm>
          <a:prstGeom prst="line">
            <a:avLst/>
          </a:prstGeom>
          <a:noFill/>
          <a:ln w="15875"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3820857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ubsectionleft">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0" y="260648"/>
            <a:ext cx="9144000" cy="6120680"/>
          </a:xfrm>
        </p:spPr>
        <p:txBody>
          <a:bodyPr/>
          <a:lstStyle/>
          <a:p>
            <a:r>
              <a:rPr lang="en-US" smtClean="0"/>
              <a:t>Click icon to add picture</a:t>
            </a:r>
            <a:endParaRPr lang="en-GB"/>
          </a:p>
        </p:txBody>
      </p:sp>
      <p:sp>
        <p:nvSpPr>
          <p:cNvPr id="4" name="Footer Placeholder 3"/>
          <p:cNvSpPr>
            <a:spLocks noGrp="1"/>
          </p:cNvSpPr>
          <p:nvPr>
            <p:ph type="ftr" sz="quarter" idx="10"/>
          </p:nvPr>
        </p:nvSpPr>
        <p:spPr/>
        <p:txBody>
          <a:bodyPr/>
          <a:lstStyle>
            <a:lvl1pPr>
              <a:defRPr/>
            </a:lvl1pPr>
          </a:lstStyle>
          <a:p>
            <a:r>
              <a:rPr lang="nl-NL" smtClean="0"/>
              <a:t>Plain English</a:t>
            </a:r>
            <a:endParaRPr lang="en-GB" dirty="0"/>
          </a:p>
        </p:txBody>
      </p:sp>
      <p:sp>
        <p:nvSpPr>
          <p:cNvPr id="8" name="Text Placeholder 7"/>
          <p:cNvSpPr>
            <a:spLocks noGrp="1"/>
          </p:cNvSpPr>
          <p:nvPr>
            <p:ph type="body" sz="quarter" idx="12" hasCustomPrompt="1"/>
          </p:nvPr>
        </p:nvSpPr>
        <p:spPr>
          <a:xfrm>
            <a:off x="467544" y="764704"/>
            <a:ext cx="4176464" cy="1584176"/>
          </a:xfrm>
          <a:solidFill>
            <a:schemeClr val="tx2">
              <a:lumMod val="75000"/>
            </a:schemeClr>
          </a:solidFill>
        </p:spPr>
        <p:txBody>
          <a:bodyPr lIns="720000" tIns="273600" rIns="360000"/>
          <a:lstStyle>
            <a:lvl1pPr marL="0" indent="0">
              <a:lnSpc>
                <a:spcPts val="2600"/>
              </a:lnSpc>
              <a:buNone/>
              <a:defRPr sz="2400" spc="-100">
                <a:solidFill>
                  <a:srgbClr val="A47D00"/>
                </a:solidFill>
                <a:latin typeface="Century Schoolbook" pitchFamily="18" charset="0"/>
              </a:defRPr>
            </a:lvl1pPr>
          </a:lstStyle>
          <a:p>
            <a:pPr lvl="0"/>
            <a:r>
              <a:rPr lang="en-US" dirty="0" smtClean="0"/>
              <a:t>CLICK TO EDIT MASTER TEXT STYLES</a:t>
            </a:r>
          </a:p>
        </p:txBody>
      </p:sp>
      <p:sp>
        <p:nvSpPr>
          <p:cNvPr id="11" name="Text Placeholder 10"/>
          <p:cNvSpPr>
            <a:spLocks noGrp="1"/>
          </p:cNvSpPr>
          <p:nvPr>
            <p:ph type="body" sz="quarter" idx="13"/>
          </p:nvPr>
        </p:nvSpPr>
        <p:spPr>
          <a:xfrm>
            <a:off x="467545" y="2348880"/>
            <a:ext cx="4176464" cy="720080"/>
          </a:xfrm>
          <a:solidFill>
            <a:schemeClr val="tx2">
              <a:lumMod val="75000"/>
            </a:schemeClr>
          </a:solidFill>
        </p:spPr>
        <p:txBody>
          <a:bodyPr lIns="720000" rIns="360000" bIns="108000"/>
          <a:lstStyle>
            <a:lvl1pPr marL="0" indent="0">
              <a:buNone/>
              <a:defRPr sz="1200" b="0" i="1">
                <a:solidFill>
                  <a:schemeClr val="bg1"/>
                </a:solidFill>
                <a:latin typeface="Century Schoolbook"/>
                <a:cs typeface="Century Schoolbook"/>
              </a:defRPr>
            </a:lvl1pPr>
          </a:lstStyle>
          <a:p>
            <a:pPr lvl="0"/>
            <a:r>
              <a:rPr lang="en-US" dirty="0" smtClean="0"/>
              <a:t>Click to edit Master text styles</a:t>
            </a:r>
          </a:p>
        </p:txBody>
      </p:sp>
      <p:cxnSp>
        <p:nvCxnSpPr>
          <p:cNvPr id="6" name="Straight Connector 5"/>
          <p:cNvCxnSpPr/>
          <p:nvPr userDrawn="1"/>
        </p:nvCxnSpPr>
        <p:spPr bwMode="auto">
          <a:xfrm flipH="1">
            <a:off x="827584" y="1052736"/>
            <a:ext cx="216024" cy="1224136"/>
          </a:xfrm>
          <a:prstGeom prst="line">
            <a:avLst/>
          </a:prstGeom>
          <a:noFill/>
          <a:ln w="15875"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8850374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p>
            <a:r>
              <a:rPr lang="nl-NL" smtClean="0"/>
              <a:t>Plain English</a:t>
            </a:r>
            <a:endParaRPr lang="en-GB" dirty="0"/>
          </a:p>
        </p:txBody>
      </p:sp>
      <p:sp>
        <p:nvSpPr>
          <p:cNvPr id="9" name="Picture Placeholder 7"/>
          <p:cNvSpPr>
            <a:spLocks noGrp="1"/>
          </p:cNvSpPr>
          <p:nvPr>
            <p:ph type="pic" sz="quarter" idx="15"/>
          </p:nvPr>
        </p:nvSpPr>
        <p:spPr>
          <a:xfrm>
            <a:off x="3419872" y="1494509"/>
            <a:ext cx="2376264" cy="1728192"/>
          </a:xfrm>
        </p:spPr>
        <p:txBody>
          <a:bodyPr tIns="46800" anchor="b"/>
          <a:lstStyle>
            <a:lvl1pPr marL="0" indent="0">
              <a:buNone/>
              <a:defRPr sz="1600"/>
            </a:lvl1pPr>
          </a:lstStyle>
          <a:p>
            <a:r>
              <a:rPr lang="en-US" smtClean="0"/>
              <a:t>Click icon to add picture</a:t>
            </a:r>
            <a:endParaRPr lang="en-GB" dirty="0"/>
          </a:p>
        </p:txBody>
      </p:sp>
      <p:sp>
        <p:nvSpPr>
          <p:cNvPr id="15" name="Picture Placeholder 7"/>
          <p:cNvSpPr>
            <a:spLocks noGrp="1"/>
          </p:cNvSpPr>
          <p:nvPr>
            <p:ph type="pic" sz="quarter" idx="16"/>
          </p:nvPr>
        </p:nvSpPr>
        <p:spPr>
          <a:xfrm>
            <a:off x="6372200" y="1484784"/>
            <a:ext cx="2376264" cy="1728192"/>
          </a:xfrm>
        </p:spPr>
        <p:txBody>
          <a:bodyPr anchor="b"/>
          <a:lstStyle>
            <a:lvl1pPr marL="0" indent="0">
              <a:buNone/>
              <a:defRPr sz="1600"/>
            </a:lvl1pPr>
          </a:lstStyle>
          <a:p>
            <a:r>
              <a:rPr lang="en-US" smtClean="0"/>
              <a:t>Click icon to add picture</a:t>
            </a:r>
            <a:endParaRPr lang="en-GB" dirty="0"/>
          </a:p>
        </p:txBody>
      </p:sp>
      <p:sp>
        <p:nvSpPr>
          <p:cNvPr id="17" name="Picture Placeholder 7"/>
          <p:cNvSpPr>
            <a:spLocks noGrp="1"/>
          </p:cNvSpPr>
          <p:nvPr>
            <p:ph type="pic" sz="quarter" idx="18"/>
          </p:nvPr>
        </p:nvSpPr>
        <p:spPr>
          <a:xfrm>
            <a:off x="467544" y="3861048"/>
            <a:ext cx="2376264" cy="2088232"/>
          </a:xfrm>
        </p:spPr>
        <p:txBody>
          <a:bodyPr anchor="b"/>
          <a:lstStyle>
            <a:lvl1pPr marL="0" indent="0">
              <a:buNone/>
              <a:defRPr sz="1600"/>
            </a:lvl1pPr>
          </a:lstStyle>
          <a:p>
            <a:r>
              <a:rPr lang="en-US" smtClean="0"/>
              <a:t>Click icon to add picture</a:t>
            </a:r>
            <a:endParaRPr lang="en-GB" dirty="0"/>
          </a:p>
        </p:txBody>
      </p:sp>
      <p:sp>
        <p:nvSpPr>
          <p:cNvPr id="18" name="Picture Placeholder 7"/>
          <p:cNvSpPr>
            <a:spLocks noGrp="1"/>
          </p:cNvSpPr>
          <p:nvPr>
            <p:ph type="pic" sz="quarter" idx="19"/>
          </p:nvPr>
        </p:nvSpPr>
        <p:spPr>
          <a:xfrm>
            <a:off x="6372200" y="3861048"/>
            <a:ext cx="2376264" cy="2088232"/>
          </a:xfrm>
        </p:spPr>
        <p:txBody>
          <a:bodyPr anchor="b"/>
          <a:lstStyle>
            <a:lvl1pPr marL="0" indent="0">
              <a:buNone/>
              <a:defRPr sz="1600"/>
            </a:lvl1pPr>
          </a:lstStyle>
          <a:p>
            <a:r>
              <a:rPr lang="en-US" smtClean="0"/>
              <a:t>Click icon to add picture</a:t>
            </a:r>
            <a:endParaRPr lang="en-GB" dirty="0"/>
          </a:p>
        </p:txBody>
      </p:sp>
      <p:sp>
        <p:nvSpPr>
          <p:cNvPr id="19" name="Picture Placeholder 7"/>
          <p:cNvSpPr>
            <a:spLocks noGrp="1"/>
          </p:cNvSpPr>
          <p:nvPr>
            <p:ph type="pic" sz="quarter" idx="20"/>
          </p:nvPr>
        </p:nvSpPr>
        <p:spPr>
          <a:xfrm>
            <a:off x="3433157" y="3861048"/>
            <a:ext cx="2376264" cy="2088232"/>
          </a:xfrm>
        </p:spPr>
        <p:txBody>
          <a:bodyPr anchor="b"/>
          <a:lstStyle>
            <a:lvl1pPr marL="0" indent="0">
              <a:buNone/>
              <a:defRPr sz="1600"/>
            </a:lvl1pPr>
          </a:lstStyle>
          <a:p>
            <a:r>
              <a:rPr lang="en-US" smtClean="0"/>
              <a:t>Click icon to add picture</a:t>
            </a:r>
            <a:endParaRPr lang="en-GB" dirty="0"/>
          </a:p>
        </p:txBody>
      </p:sp>
      <p:sp>
        <p:nvSpPr>
          <p:cNvPr id="21" name="TextBox 20"/>
          <p:cNvSpPr txBox="1"/>
          <p:nvPr userDrawn="1"/>
        </p:nvSpPr>
        <p:spPr>
          <a:xfrm>
            <a:off x="3419872" y="3229754"/>
            <a:ext cx="2376264" cy="338554"/>
          </a:xfrm>
          <a:prstGeom prst="rect">
            <a:avLst/>
          </a:prstGeom>
          <a:noFill/>
        </p:spPr>
        <p:txBody>
          <a:bodyPr wrap="square" rtlCol="0">
            <a:spAutoFit/>
          </a:bodyPr>
          <a:lstStyle/>
          <a:p>
            <a:r>
              <a:rPr lang="en-GB" sz="1600" dirty="0" smtClean="0"/>
              <a:t>Caption</a:t>
            </a:r>
            <a:endParaRPr lang="en-GB" sz="1600" dirty="0"/>
          </a:p>
        </p:txBody>
      </p:sp>
      <p:sp>
        <p:nvSpPr>
          <p:cNvPr id="22" name="Picture Placeholder 7"/>
          <p:cNvSpPr>
            <a:spLocks noGrp="1"/>
          </p:cNvSpPr>
          <p:nvPr>
            <p:ph type="pic" sz="quarter" idx="21"/>
          </p:nvPr>
        </p:nvSpPr>
        <p:spPr>
          <a:xfrm>
            <a:off x="467544" y="1484784"/>
            <a:ext cx="2376264" cy="1728192"/>
          </a:xfrm>
        </p:spPr>
        <p:txBody>
          <a:bodyPr tIns="46800" anchor="b"/>
          <a:lstStyle>
            <a:lvl1pPr marL="0" indent="0">
              <a:buNone/>
              <a:defRPr sz="1600"/>
            </a:lvl1pPr>
          </a:lstStyle>
          <a:p>
            <a:r>
              <a:rPr lang="en-US" smtClean="0"/>
              <a:t>Click icon to add picture</a:t>
            </a:r>
            <a:endParaRPr lang="en-GB" dirty="0"/>
          </a:p>
        </p:txBody>
      </p:sp>
      <p:sp>
        <p:nvSpPr>
          <p:cNvPr id="25" name="Text Placeholder 24"/>
          <p:cNvSpPr>
            <a:spLocks noGrp="1"/>
          </p:cNvSpPr>
          <p:nvPr>
            <p:ph type="body" sz="quarter" idx="22"/>
          </p:nvPr>
        </p:nvSpPr>
        <p:spPr>
          <a:xfrm>
            <a:off x="468313" y="3228975"/>
            <a:ext cx="2374900" cy="339333"/>
          </a:xfrm>
        </p:spPr>
        <p:txBody>
          <a:bodyPr/>
          <a:lstStyle>
            <a:lvl1pPr marL="0" indent="0">
              <a:buNone/>
              <a:defRPr sz="1600"/>
            </a:lvl1pPr>
          </a:lstStyle>
          <a:p>
            <a:pPr lvl="0"/>
            <a:r>
              <a:rPr lang="en-US" smtClean="0"/>
              <a:t>Click to edit Master text styles</a:t>
            </a:r>
          </a:p>
        </p:txBody>
      </p:sp>
      <p:sp>
        <p:nvSpPr>
          <p:cNvPr id="14"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62368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331913" y="1484313"/>
            <a:ext cx="34163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00613" y="1484313"/>
            <a:ext cx="34163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nl-NL" smtClean="0"/>
              <a:t>Plain English</a:t>
            </a:r>
            <a:endParaRPr lang="en-GB"/>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87246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nl-NL" smtClean="0"/>
              <a:t>Plain English</a:t>
            </a:r>
            <a:endParaRPr lang="en-GB"/>
          </a:p>
        </p:txBody>
      </p:sp>
      <p:sp>
        <p:nvSpPr>
          <p:cNvPr id="10" name="Slide Number Placeholder 1"/>
          <p:cNvSpPr>
            <a:spLocks noGrp="1"/>
          </p:cNvSpPr>
          <p:nvPr>
            <p:ph type="sldNum" sz="quarter" idx="11"/>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91534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nl-NL" smtClean="0"/>
              <a:t>Plain English</a:t>
            </a:r>
            <a:endParaRPr lang="en-GB"/>
          </a:p>
        </p:txBody>
      </p:sp>
      <p:sp>
        <p:nvSpPr>
          <p:cNvPr id="6"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3042106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549275"/>
            <a:ext cx="829151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4099" name="Rectangle 3"/>
          <p:cNvSpPr>
            <a:spLocks noGrp="1" noChangeArrowheads="1"/>
          </p:cNvSpPr>
          <p:nvPr>
            <p:ph type="body" idx="1"/>
          </p:nvPr>
        </p:nvSpPr>
        <p:spPr bwMode="auto">
          <a:xfrm>
            <a:off x="1331913" y="1484313"/>
            <a:ext cx="69850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a:t>
            </a:r>
          </a:p>
          <a:p>
            <a:pPr lvl="1"/>
            <a:r>
              <a:rPr lang="en-GB" dirty="0" smtClean="0"/>
              <a:t>Second level</a:t>
            </a:r>
          </a:p>
          <a:p>
            <a:pPr lvl="2"/>
            <a:r>
              <a:rPr lang="en-GB" dirty="0" smtClean="0"/>
              <a:t>Third level</a:t>
            </a:r>
          </a:p>
          <a:p>
            <a:pPr lvl="3"/>
            <a:r>
              <a:rPr lang="en-GB" dirty="0" smtClean="0"/>
              <a:t>Fourth level</a:t>
            </a:r>
          </a:p>
        </p:txBody>
      </p:sp>
      <p:sp>
        <p:nvSpPr>
          <p:cNvPr id="4100" name="Rectangle 4"/>
          <p:cNvSpPr>
            <a:spLocks noGrp="1" noChangeArrowheads="1"/>
          </p:cNvSpPr>
          <p:nvPr>
            <p:ph type="ftr" sz="quarter" idx="3"/>
          </p:nvPr>
        </p:nvSpPr>
        <p:spPr bwMode="auto">
          <a:xfrm>
            <a:off x="838200" y="6505575"/>
            <a:ext cx="60579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sz="1000"/>
            </a:lvl1pPr>
          </a:lstStyle>
          <a:p>
            <a:r>
              <a:rPr lang="en-GB" smtClean="0"/>
              <a:t>Plain English</a:t>
            </a:r>
            <a:endParaRPr lang="en-GB" dirty="0" smtClean="0"/>
          </a:p>
        </p:txBody>
      </p:sp>
      <p:sp>
        <p:nvSpPr>
          <p:cNvPr id="4102" name="Rectangle 6"/>
          <p:cNvSpPr>
            <a:spLocks noChangeArrowheads="1"/>
          </p:cNvSpPr>
          <p:nvPr/>
        </p:nvSpPr>
        <p:spPr bwMode="auto">
          <a:xfrm>
            <a:off x="0" y="-1588"/>
            <a:ext cx="9144000" cy="287338"/>
          </a:xfrm>
          <a:prstGeom prst="rect">
            <a:avLst/>
          </a:prstGeom>
          <a:solidFill>
            <a:schemeClr val="tx2">
              <a:lumMod val="75000"/>
            </a:schemeClr>
          </a:solidFill>
          <a:ln>
            <a:noFill/>
          </a:ln>
          <a:effectLst/>
        </p:spPr>
        <p:txBody>
          <a:bodyPr wrap="none" anchor="ctr"/>
          <a:lstStyle/>
          <a:p>
            <a:endParaRPr lang="en-GB"/>
          </a:p>
        </p:txBody>
      </p:sp>
      <p:pic>
        <p:nvPicPr>
          <p:cNvPr id="4105" name="Picture 9" descr="Uok_horiz_PMS29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80288" y="6553200"/>
            <a:ext cx="1368425" cy="2016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63" r:id="rId2"/>
    <p:sldLayoutId id="2147483651" r:id="rId3"/>
    <p:sldLayoutId id="2147483660" r:id="rId4"/>
    <p:sldLayoutId id="2147483661" r:id="rId5"/>
    <p:sldLayoutId id="2147483659" r:id="rId6"/>
    <p:sldLayoutId id="2147483653" r:id="rId7"/>
    <p:sldLayoutId id="2147483654" r:id="rId8"/>
    <p:sldLayoutId id="2147483655" r:id="rId9"/>
    <p:sldLayoutId id="2147483656" r:id="rId10"/>
    <p:sldLayoutId id="2147483662" r:id="rId11"/>
    <p:sldLayoutId id="2147483657" r:id="rId12"/>
    <p:sldLayoutId id="2147483658" r:id="rId13"/>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cs typeface="Arial" charset="0"/>
        </a:defRPr>
      </a:lvl2pPr>
      <a:lvl3pPr algn="l" rtl="0" eaLnBrk="1" fontAlgn="base" hangingPunct="1">
        <a:spcBef>
          <a:spcPct val="0"/>
        </a:spcBef>
        <a:spcAft>
          <a:spcPct val="0"/>
        </a:spcAft>
        <a:defRPr sz="2800" b="1">
          <a:solidFill>
            <a:schemeClr val="tx2"/>
          </a:solidFill>
          <a:latin typeface="Arial" charset="0"/>
          <a:cs typeface="Arial" charset="0"/>
        </a:defRPr>
      </a:lvl3pPr>
      <a:lvl4pPr algn="l" rtl="0" eaLnBrk="1" fontAlgn="base" hangingPunct="1">
        <a:spcBef>
          <a:spcPct val="0"/>
        </a:spcBef>
        <a:spcAft>
          <a:spcPct val="0"/>
        </a:spcAft>
        <a:defRPr sz="2800" b="1">
          <a:solidFill>
            <a:schemeClr val="tx2"/>
          </a:solidFill>
          <a:latin typeface="Arial" charset="0"/>
          <a:cs typeface="Arial" charset="0"/>
        </a:defRPr>
      </a:lvl4pPr>
      <a:lvl5pPr algn="l" rtl="0" eaLnBrk="1" fontAlgn="base" hangingPunct="1">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cs typeface="Arial" charset="0"/>
        </a:defRPr>
      </a:lvl6pPr>
      <a:lvl7pPr marL="914400" algn="l" rtl="0" eaLnBrk="1" fontAlgn="base" hangingPunct="1">
        <a:spcBef>
          <a:spcPct val="0"/>
        </a:spcBef>
        <a:spcAft>
          <a:spcPct val="0"/>
        </a:spcAft>
        <a:defRPr sz="2800" b="1">
          <a:solidFill>
            <a:schemeClr val="tx2"/>
          </a:solidFill>
          <a:latin typeface="Arial" charset="0"/>
          <a:cs typeface="Arial" charset="0"/>
        </a:defRPr>
      </a:lvl7pPr>
      <a:lvl8pPr marL="1371600" algn="l" rtl="0" eaLnBrk="1" fontAlgn="base" hangingPunct="1">
        <a:spcBef>
          <a:spcPct val="0"/>
        </a:spcBef>
        <a:spcAft>
          <a:spcPct val="0"/>
        </a:spcAft>
        <a:defRPr sz="2800" b="1">
          <a:solidFill>
            <a:schemeClr val="tx2"/>
          </a:solidFill>
          <a:latin typeface="Arial" charset="0"/>
          <a:cs typeface="Arial" charset="0"/>
        </a:defRPr>
      </a:lvl8pPr>
      <a:lvl9pPr marL="1828800" algn="l" rtl="0" eaLnBrk="1" fontAlgn="base" hangingPunct="1">
        <a:spcBef>
          <a:spcPct val="0"/>
        </a:spcBef>
        <a:spcAft>
          <a:spcPct val="0"/>
        </a:spcAft>
        <a:defRPr sz="2800" b="1">
          <a:solidFill>
            <a:schemeClr val="tx2"/>
          </a:solidFill>
          <a:latin typeface="Arial" charset="0"/>
          <a:cs typeface="Arial" charset="0"/>
        </a:defRPr>
      </a:lvl9pPr>
    </p:titleStyle>
    <p:bodyStyle>
      <a:lvl1pPr marL="355600" indent="-355600" algn="l" rtl="0" eaLnBrk="1" fontAlgn="ctr" hangingPunct="1">
        <a:spcBef>
          <a:spcPct val="35000"/>
        </a:spcBef>
        <a:spcAft>
          <a:spcPct val="0"/>
        </a:spcAft>
        <a:buClr>
          <a:schemeClr val="tx2"/>
        </a:buClr>
        <a:buSzPct val="175000"/>
        <a:buChar char="•"/>
        <a:defRPr sz="2400">
          <a:solidFill>
            <a:schemeClr val="tx1"/>
          </a:solidFill>
          <a:latin typeface="+mn-lt"/>
          <a:ea typeface="+mn-ea"/>
          <a:cs typeface="+mn-cs"/>
        </a:defRPr>
      </a:lvl1pPr>
      <a:lvl2pPr marL="812800" indent="-277813" algn="l" rtl="0" eaLnBrk="1" fontAlgn="ctr" hangingPunct="1">
        <a:spcBef>
          <a:spcPct val="0"/>
        </a:spcBef>
        <a:spcAft>
          <a:spcPct val="0"/>
        </a:spcAft>
        <a:buClr>
          <a:schemeClr val="tx1"/>
        </a:buClr>
        <a:buFont typeface="Arial" pitchFamily="34" charset="0"/>
        <a:buChar char="•"/>
        <a:defRPr sz="2000">
          <a:solidFill>
            <a:schemeClr val="tx1"/>
          </a:solidFill>
          <a:latin typeface="+mn-lt"/>
          <a:cs typeface="+mn-cs"/>
        </a:defRPr>
      </a:lvl2pPr>
      <a:lvl3pPr marL="1168400" indent="-176213" algn="l" rtl="0" eaLnBrk="1" fontAlgn="ctr" hangingPunct="1">
        <a:spcBef>
          <a:spcPct val="0"/>
        </a:spcBef>
        <a:spcAft>
          <a:spcPct val="0"/>
        </a:spcAft>
        <a:buFont typeface="Arial" pitchFamily="34" charset="0"/>
        <a:buChar char="–"/>
        <a:defRPr>
          <a:solidFill>
            <a:schemeClr val="tx1"/>
          </a:solidFill>
          <a:latin typeface="+mn-lt"/>
          <a:cs typeface="+mn-cs"/>
        </a:defRPr>
      </a:lvl3pPr>
      <a:lvl4pPr marL="1524000" indent="-176213" algn="l" rtl="0" eaLnBrk="1" fontAlgn="ctr" hangingPunct="1">
        <a:spcBef>
          <a:spcPct val="0"/>
        </a:spcBef>
        <a:spcAft>
          <a:spcPct val="0"/>
        </a:spcAft>
        <a:buFont typeface="Arial" pitchFamily="34" charset="0"/>
        <a:buChar char="–"/>
        <a:defRPr sz="1600">
          <a:solidFill>
            <a:schemeClr val="tx1"/>
          </a:solidFill>
          <a:latin typeface="+mn-lt"/>
          <a:cs typeface="+mn-cs"/>
        </a:defRPr>
      </a:lvl4pPr>
      <a:lvl5pPr marL="1879600" indent="-176213" algn="l" rtl="0" eaLnBrk="1" fontAlgn="base" hangingPunct="1">
        <a:spcBef>
          <a:spcPct val="0"/>
        </a:spcBef>
        <a:spcAft>
          <a:spcPct val="0"/>
        </a:spcAft>
        <a:buChar char="»"/>
        <a:defRPr sz="1400">
          <a:solidFill>
            <a:schemeClr val="tx1"/>
          </a:solidFill>
          <a:latin typeface="+mn-lt"/>
          <a:cs typeface="+mn-cs"/>
        </a:defRPr>
      </a:lvl5pPr>
      <a:lvl6pPr marL="2336800" indent="-176213" algn="l" rtl="0" eaLnBrk="1" fontAlgn="base" hangingPunct="1">
        <a:spcBef>
          <a:spcPct val="0"/>
        </a:spcBef>
        <a:spcAft>
          <a:spcPct val="0"/>
        </a:spcAft>
        <a:buChar char="»"/>
        <a:defRPr sz="1400">
          <a:solidFill>
            <a:schemeClr val="tx1"/>
          </a:solidFill>
          <a:latin typeface="+mn-lt"/>
          <a:cs typeface="+mn-cs"/>
        </a:defRPr>
      </a:lvl6pPr>
      <a:lvl7pPr marL="2794000" indent="-176213" algn="l" rtl="0" eaLnBrk="1" fontAlgn="base" hangingPunct="1">
        <a:spcBef>
          <a:spcPct val="0"/>
        </a:spcBef>
        <a:spcAft>
          <a:spcPct val="0"/>
        </a:spcAft>
        <a:buChar char="»"/>
        <a:defRPr sz="1400">
          <a:solidFill>
            <a:schemeClr val="tx1"/>
          </a:solidFill>
          <a:latin typeface="+mn-lt"/>
          <a:cs typeface="+mn-cs"/>
        </a:defRPr>
      </a:lvl7pPr>
      <a:lvl8pPr marL="3251200" indent="-176213" algn="l" rtl="0" eaLnBrk="1" fontAlgn="base" hangingPunct="1">
        <a:spcBef>
          <a:spcPct val="0"/>
        </a:spcBef>
        <a:spcAft>
          <a:spcPct val="0"/>
        </a:spcAft>
        <a:buChar char="»"/>
        <a:defRPr sz="1400">
          <a:solidFill>
            <a:schemeClr val="tx1"/>
          </a:solidFill>
          <a:latin typeface="+mn-lt"/>
          <a:cs typeface="+mn-cs"/>
        </a:defRPr>
      </a:lvl8pPr>
      <a:lvl9pPr marL="3708400" indent="-176213" algn="l" rtl="0" eaLnBrk="1" fontAlgn="base" hangingPunct="1">
        <a:spcBef>
          <a:spcPct val="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dNlkHtMgcPQ"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www.hemingwayapp.c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moz.com/learn/seo/alt-tex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ebaim.org/techniques/alttext/"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ccconlineed.instructure.com/courses/970/quizzes/10685/" TargetMode="External"/><Relationship Id="rId4" Type="http://schemas.openxmlformats.org/officeDocument/2006/relationships/hyperlink" Target="https://poet.diagramcenter.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mailto:A.Groth-Seary@kent.ac.uk" TargetMode="External"/><Relationship Id="rId4" Type="http://schemas.openxmlformats.org/officeDocument/2006/relationships/hyperlink" Target="mailto:S.M.Fisher@kent.ac.uk"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exels.com/photo/adult-golden-retriever-close-up-photo-752383/" TargetMode="External"/><Relationship Id="rId3" Type="http://schemas.openxmlformats.org/officeDocument/2006/relationships/hyperlink" Target="http://www.almostexact.com/" TargetMode="External"/><Relationship Id="rId7" Type="http://schemas.openxmlformats.org/officeDocument/2006/relationships/hyperlink" Target="https://www.ned-potter.com/blog/where-to-start-when-planning-talk-or-teaching-session"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morguefile.com/p/599042" TargetMode="External"/><Relationship Id="rId5" Type="http://schemas.openxmlformats.org/officeDocument/2006/relationships/hyperlink" Target="https://morguefile.com/creative/jdurham" TargetMode="External"/><Relationship Id="rId4" Type="http://schemas.openxmlformats.org/officeDocument/2006/relationships/hyperlink" Target="https://www.gettyimages.com/search/photographer?family=creative&amp;photographer=slobo" TargetMode="External"/><Relationship Id="rId9" Type="http://schemas.openxmlformats.org/officeDocument/2006/relationships/hyperlink" Target="https://theprettybee.com/basic-vegan-pancake-recip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geon.github.io/programming/2016/03/03/dsxyliea"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rtoon of two people surrounded by woods, one scratching their head, the other looking through binoculars"/>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931" y="2547170"/>
            <a:ext cx="9144000" cy="4309872"/>
          </a:xfrm>
        </p:spPr>
      </p:pic>
      <p:sp>
        <p:nvSpPr>
          <p:cNvPr id="9" name="Text Placeholder 8"/>
          <p:cNvSpPr>
            <a:spLocks noGrp="1"/>
          </p:cNvSpPr>
          <p:nvPr>
            <p:ph type="body" sz="quarter" idx="12"/>
          </p:nvPr>
        </p:nvSpPr>
        <p:spPr>
          <a:xfrm>
            <a:off x="467543" y="989117"/>
            <a:ext cx="5786953" cy="1512168"/>
          </a:xfrm>
        </p:spPr>
        <p:txBody>
          <a:bodyPr/>
          <a:lstStyle/>
          <a:p>
            <a:pPr>
              <a:lnSpc>
                <a:spcPct val="100000"/>
              </a:lnSpc>
            </a:pPr>
            <a:r>
              <a:rPr lang="en-US" sz="3200" b="1" spc="0" dirty="0" smtClean="0">
                <a:latin typeface="Arial MT Medium" panose="020B0603030403020204" pitchFamily="34" charset="0"/>
              </a:rPr>
              <a:t>Plain English / </a:t>
            </a:r>
            <a:r>
              <a:rPr lang="en-US" sz="3200" b="1" spc="0" dirty="0" smtClean="0">
                <a:solidFill>
                  <a:srgbClr val="D6A300"/>
                </a:solidFill>
                <a:latin typeface="Arial MT Medium" panose="020B0603030403020204" pitchFamily="34" charset="0"/>
              </a:rPr>
              <a:t>Describing </a:t>
            </a:r>
            <a:r>
              <a:rPr lang="en-US" sz="3200" b="1" spc="0" dirty="0" smtClean="0">
                <a:solidFill>
                  <a:srgbClr val="D6A300"/>
                </a:solidFill>
                <a:latin typeface="Arial MT Medium" panose="020B0603030403020204" pitchFamily="34" charset="0"/>
              </a:rPr>
              <a:t>images </a:t>
            </a:r>
            <a:r>
              <a:rPr lang="en-US" sz="3200" b="1" spc="0" dirty="0" smtClean="0">
                <a:solidFill>
                  <a:srgbClr val="D6A300"/>
                </a:solidFill>
                <a:latin typeface="Arial MT Medium" panose="020B0603030403020204" pitchFamily="34" charset="0"/>
              </a:rPr>
              <a:t>using alt text</a:t>
            </a:r>
            <a:endParaRPr lang="en-US" sz="3200" b="1" spc="0" dirty="0">
              <a:solidFill>
                <a:srgbClr val="D6A300"/>
              </a:solidFill>
              <a:latin typeface="Arial MT Medium" panose="020B0603030403020204" pitchFamily="34" charset="0"/>
            </a:endParaRPr>
          </a:p>
        </p:txBody>
      </p:sp>
      <p:sp>
        <p:nvSpPr>
          <p:cNvPr id="10" name="Text Placeholder 9"/>
          <p:cNvSpPr>
            <a:spLocks noGrp="1"/>
          </p:cNvSpPr>
          <p:nvPr>
            <p:ph type="body" sz="quarter" idx="13"/>
          </p:nvPr>
        </p:nvSpPr>
        <p:spPr>
          <a:xfrm>
            <a:off x="467544" y="2488937"/>
            <a:ext cx="5786952" cy="664498"/>
          </a:xfrm>
        </p:spPr>
        <p:txBody>
          <a:bodyPr/>
          <a:lstStyle/>
          <a:p>
            <a:r>
              <a:rPr lang="en-US" sz="1800" i="0" dirty="0" smtClean="0">
                <a:latin typeface="Arial MT Medium" panose="020B0603030403020204" pitchFamily="34" charset="0"/>
              </a:rPr>
              <a:t>Sarah Fisher and </a:t>
            </a:r>
            <a:r>
              <a:rPr lang="en-US" sz="1800" i="0" smtClean="0">
                <a:latin typeface="Arial MT Medium" panose="020B0603030403020204" pitchFamily="34" charset="0"/>
              </a:rPr>
              <a:t>Angela Groth-Seary</a:t>
            </a:r>
            <a:endParaRPr lang="en-US" sz="1800" i="0" dirty="0">
              <a:latin typeface="Arial MT Medium" panose="020B0603030403020204" pitchFamily="34" charset="0"/>
            </a:endParaRPr>
          </a:p>
        </p:txBody>
      </p:sp>
    </p:spTree>
    <p:extLst>
      <p:ext uri="{BB962C8B-B14F-4D97-AF65-F5344CB8AC3E}">
        <p14:creationId xmlns:p14="http://schemas.microsoft.com/office/powerpoint/2010/main" val="1066105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We and you - example</a:t>
            </a:r>
            <a:endParaRPr lang="en-US" sz="5400" dirty="0"/>
          </a:p>
        </p:txBody>
      </p:sp>
      <p:sp>
        <p:nvSpPr>
          <p:cNvPr id="3" name="Content Placeholder 2"/>
          <p:cNvSpPr>
            <a:spLocks noGrp="1"/>
          </p:cNvSpPr>
          <p:nvPr>
            <p:ph idx="1"/>
          </p:nvPr>
        </p:nvSpPr>
        <p:spPr>
          <a:xfrm>
            <a:off x="457200" y="1402347"/>
            <a:ext cx="8434136" cy="5106403"/>
          </a:xfrm>
        </p:spPr>
        <p:txBody>
          <a:bodyPr/>
          <a:lstStyle/>
          <a:p>
            <a:pPr marL="0" indent="0">
              <a:buNone/>
            </a:pPr>
            <a:r>
              <a:rPr lang="en-US" sz="2800" dirty="0"/>
              <a:t>Individuals are expected to ensure the personal computer and/or mobile device is in good order</a:t>
            </a:r>
            <a:r>
              <a:rPr lang="en-US" sz="2800" dirty="0" smtClean="0"/>
              <a:t>:</a:t>
            </a:r>
          </a:p>
          <a:p>
            <a:pPr>
              <a:buSzPct val="150000"/>
            </a:pPr>
            <a:r>
              <a:rPr lang="en-US" sz="2800" dirty="0" smtClean="0"/>
              <a:t>That </a:t>
            </a:r>
            <a:r>
              <a:rPr lang="en-US" sz="2800" dirty="0"/>
              <a:t>they have the latest and all necessary critical security updates installed; </a:t>
            </a:r>
            <a:endParaRPr lang="en-US" sz="2800" dirty="0" smtClean="0"/>
          </a:p>
          <a:p>
            <a:pPr>
              <a:buSzPct val="150000"/>
            </a:pPr>
            <a:r>
              <a:rPr lang="en-US" sz="2800" dirty="0" smtClean="0"/>
              <a:t>That </a:t>
            </a:r>
            <a:r>
              <a:rPr lang="en-US" sz="2800" dirty="0"/>
              <a:t>they are using an appropriate anti-virus with up-to-date virus definitions (where appropriate); </a:t>
            </a:r>
            <a:endParaRPr lang="en-US" sz="2800" dirty="0" smtClean="0"/>
          </a:p>
          <a:p>
            <a:pPr>
              <a:buSzPct val="150000"/>
            </a:pPr>
            <a:r>
              <a:rPr lang="en-US" sz="2800" dirty="0" smtClean="0"/>
              <a:t>That </a:t>
            </a:r>
            <a:r>
              <a:rPr lang="en-US" sz="2800" dirty="0"/>
              <a:t>if they become infected with a virus or other malware infection, that they take appropriate action to disinfect their machine/device before its reconnection to the network</a:t>
            </a:r>
            <a:r>
              <a:rPr lang="en-US" sz="2800" dirty="0" smtClean="0"/>
              <a:t>.</a:t>
            </a:r>
            <a:endParaRPr lang="en-US" sz="2800" dirty="0"/>
          </a:p>
        </p:txBody>
      </p:sp>
    </p:spTree>
    <p:extLst>
      <p:ext uri="{BB962C8B-B14F-4D97-AF65-F5344CB8AC3E}">
        <p14:creationId xmlns:p14="http://schemas.microsoft.com/office/powerpoint/2010/main" val="187984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58" y="714375"/>
            <a:ext cx="8291513" cy="576263"/>
          </a:xfrm>
        </p:spPr>
        <p:txBody>
          <a:bodyPr/>
          <a:lstStyle/>
          <a:p>
            <a:r>
              <a:rPr lang="en-US" sz="5400" dirty="0" smtClean="0"/>
              <a:t>Use active verbs</a:t>
            </a:r>
            <a:endParaRPr lang="en-US" sz="5400" dirty="0"/>
          </a:p>
        </p:txBody>
      </p:sp>
      <p:sp>
        <p:nvSpPr>
          <p:cNvPr id="3" name="Content Placeholder 2"/>
          <p:cNvSpPr>
            <a:spLocks noGrp="1"/>
          </p:cNvSpPr>
          <p:nvPr>
            <p:ph idx="1"/>
          </p:nvPr>
        </p:nvSpPr>
        <p:spPr>
          <a:xfrm>
            <a:off x="517358" y="1866900"/>
            <a:ext cx="8194842" cy="4514850"/>
          </a:xfrm>
        </p:spPr>
        <p:txBody>
          <a:bodyPr/>
          <a:lstStyle/>
          <a:p>
            <a:pPr>
              <a:buSzPct val="150000"/>
            </a:pPr>
            <a:r>
              <a:rPr lang="en-US" sz="4000" dirty="0" smtClean="0"/>
              <a:t>You </a:t>
            </a:r>
            <a:r>
              <a:rPr lang="en-US" sz="4000" dirty="0"/>
              <a:t>can do this in </a:t>
            </a:r>
            <a:r>
              <a:rPr lang="en-US" sz="4000" dirty="0" err="1" smtClean="0"/>
              <a:t>StaffConnect</a:t>
            </a:r>
            <a:r>
              <a:rPr lang="en-US" sz="4000" dirty="0" smtClean="0"/>
              <a:t/>
            </a:r>
            <a:br>
              <a:rPr lang="en-US" sz="4000" dirty="0" smtClean="0"/>
            </a:br>
            <a:r>
              <a:rPr lang="en-US" sz="2800" dirty="0" smtClean="0"/>
              <a:t>not: This can be done in </a:t>
            </a:r>
            <a:r>
              <a:rPr lang="en-US" sz="2800" dirty="0" err="1" smtClean="0"/>
              <a:t>StaffConnect</a:t>
            </a:r>
            <a:r>
              <a:rPr lang="en-US" sz="2800" dirty="0" smtClean="0"/>
              <a:t/>
            </a:r>
            <a:br>
              <a:rPr lang="en-US" sz="2800" dirty="0" smtClean="0"/>
            </a:br>
            <a:endParaRPr lang="en-US" sz="2800" b="1" dirty="0"/>
          </a:p>
          <a:p>
            <a:pPr>
              <a:buSzPct val="150000"/>
            </a:pPr>
            <a:r>
              <a:rPr lang="en-US" sz="4000" dirty="0" smtClean="0"/>
              <a:t>Send </a:t>
            </a:r>
            <a:r>
              <a:rPr lang="en-US" sz="4000" dirty="0"/>
              <a:t>your </a:t>
            </a:r>
            <a:r>
              <a:rPr lang="en-US" sz="4000" dirty="0" smtClean="0"/>
              <a:t>request to…</a:t>
            </a:r>
            <a:br>
              <a:rPr lang="en-US" sz="4000" dirty="0" smtClean="0"/>
            </a:br>
            <a:r>
              <a:rPr lang="en-US" sz="2800" dirty="0" smtClean="0"/>
              <a:t>not: Your request needs to be sent to…</a:t>
            </a:r>
            <a:br>
              <a:rPr lang="en-US" sz="2800" dirty="0" smtClean="0"/>
            </a:br>
            <a:r>
              <a:rPr lang="en-US" sz="4000" b="1" dirty="0" smtClean="0"/>
              <a:t/>
            </a:r>
            <a:br>
              <a:rPr lang="en-US" sz="4000" b="1" dirty="0" smtClean="0"/>
            </a:br>
            <a:endParaRPr lang="en-US" sz="4000" dirty="0"/>
          </a:p>
        </p:txBody>
      </p:sp>
    </p:spTree>
    <p:extLst>
      <p:ext uri="{BB962C8B-B14F-4D97-AF65-F5344CB8AC3E}">
        <p14:creationId xmlns:p14="http://schemas.microsoft.com/office/powerpoint/2010/main" val="4022027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8175"/>
            <a:ext cx="8291513" cy="576263"/>
          </a:xfrm>
        </p:spPr>
        <p:txBody>
          <a:bodyPr/>
          <a:lstStyle/>
          <a:p>
            <a:r>
              <a:rPr lang="en-US" sz="5400" dirty="0" smtClean="0"/>
              <a:t>Active verbs - example</a:t>
            </a:r>
            <a:endParaRPr lang="en-US" sz="5400" dirty="0"/>
          </a:p>
        </p:txBody>
      </p:sp>
      <p:sp>
        <p:nvSpPr>
          <p:cNvPr id="3" name="Content Placeholder 2"/>
          <p:cNvSpPr>
            <a:spLocks noGrp="1"/>
          </p:cNvSpPr>
          <p:nvPr>
            <p:ph idx="1"/>
          </p:nvPr>
        </p:nvSpPr>
        <p:spPr>
          <a:xfrm>
            <a:off x="457200" y="1701801"/>
            <a:ext cx="7859713" cy="4997450"/>
          </a:xfrm>
        </p:spPr>
        <p:txBody>
          <a:bodyPr/>
          <a:lstStyle/>
          <a:p>
            <a:pPr marL="0" indent="0">
              <a:buNone/>
            </a:pPr>
            <a:r>
              <a:rPr lang="en-GB" sz="3600" dirty="0" smtClean="0"/>
              <a:t>Information </a:t>
            </a:r>
            <a:r>
              <a:rPr lang="en-GB" sz="3600" dirty="0"/>
              <a:t>Services are upgrading </a:t>
            </a:r>
            <a:r>
              <a:rPr lang="en-GB" sz="3600" dirty="0" err="1" smtClean="0"/>
              <a:t>LibrarySearch</a:t>
            </a:r>
            <a:r>
              <a:rPr lang="en-GB" sz="3600" dirty="0" smtClean="0"/>
              <a:t> </a:t>
            </a:r>
            <a:r>
              <a:rPr lang="en-GB" sz="3600" dirty="0"/>
              <a:t>but it will be impossible to migrate the </a:t>
            </a:r>
            <a:r>
              <a:rPr lang="en-GB" sz="3600" dirty="0" smtClean="0"/>
              <a:t>Favourites data </a:t>
            </a:r>
            <a:r>
              <a:rPr lang="en-GB" sz="3600" dirty="0"/>
              <a:t>into the new </a:t>
            </a:r>
            <a:r>
              <a:rPr lang="en-GB" sz="3600" dirty="0" err="1" smtClean="0"/>
              <a:t>LibrarySearch</a:t>
            </a:r>
            <a:r>
              <a:rPr lang="en-GB" sz="3600" dirty="0" smtClean="0"/>
              <a:t> </a:t>
            </a:r>
            <a:r>
              <a:rPr lang="en-GB" sz="3600" dirty="0"/>
              <a:t>system. </a:t>
            </a:r>
            <a:endParaRPr lang="en-GB" sz="3600" dirty="0" smtClean="0"/>
          </a:p>
          <a:p>
            <a:pPr marL="0" indent="0">
              <a:buNone/>
            </a:pPr>
            <a:r>
              <a:rPr lang="en-GB" sz="3600" dirty="0" smtClean="0"/>
              <a:t>This </a:t>
            </a:r>
            <a:r>
              <a:rPr lang="en-GB" sz="3600" dirty="0"/>
              <a:t>information will have to be saved before the 30th June so that you have a copy after the 1st </a:t>
            </a:r>
            <a:r>
              <a:rPr lang="en-GB" sz="3600" dirty="0" smtClean="0"/>
              <a:t>July</a:t>
            </a:r>
            <a:r>
              <a:rPr lang="en-US" sz="3600" dirty="0" smtClean="0"/>
              <a:t>.</a:t>
            </a:r>
          </a:p>
        </p:txBody>
      </p:sp>
    </p:spTree>
    <p:extLst>
      <p:ext uri="{BB962C8B-B14F-4D97-AF65-F5344CB8AC3E}">
        <p14:creationId xmlns:p14="http://schemas.microsoft.com/office/powerpoint/2010/main" val="553113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enn diagram with an arrow pointing at the overlap between What you know about and what matters to your audience"/>
          <p:cNvPicPr>
            <a:picLocks noChangeAspect="1"/>
          </p:cNvPicPr>
          <p:nvPr/>
        </p:nvPicPr>
        <p:blipFill rotWithShape="1">
          <a:blip r:embed="rId3">
            <a:extLst>
              <a:ext uri="{28A0092B-C50C-407E-A947-70E740481C1C}">
                <a14:useLocalDpi xmlns:a14="http://schemas.microsoft.com/office/drawing/2010/main" val="0"/>
              </a:ext>
            </a:extLst>
          </a:blip>
          <a:srcRect b="19683"/>
          <a:stretch/>
        </p:blipFill>
        <p:spPr>
          <a:xfrm>
            <a:off x="-76200" y="1464198"/>
            <a:ext cx="9212828" cy="5429823"/>
          </a:xfrm>
          <a:prstGeom prst="rect">
            <a:avLst/>
          </a:prstGeom>
        </p:spPr>
      </p:pic>
      <p:sp>
        <p:nvSpPr>
          <p:cNvPr id="2" name="Title 1"/>
          <p:cNvSpPr>
            <a:spLocks noGrp="1"/>
          </p:cNvSpPr>
          <p:nvPr>
            <p:ph type="title"/>
          </p:nvPr>
        </p:nvSpPr>
        <p:spPr/>
        <p:txBody>
          <a:bodyPr/>
          <a:lstStyle/>
          <a:p>
            <a:r>
              <a:rPr lang="en-US" sz="5400" dirty="0" smtClean="0"/>
              <a:t>Front-load your content</a:t>
            </a:r>
            <a:endParaRPr lang="en-US" sz="5400" dirty="0"/>
          </a:p>
        </p:txBody>
      </p:sp>
    </p:spTree>
    <p:extLst>
      <p:ext uri="{BB962C8B-B14F-4D97-AF65-F5344CB8AC3E}">
        <p14:creationId xmlns:p14="http://schemas.microsoft.com/office/powerpoint/2010/main" val="846799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775"/>
            <a:ext cx="8291513" cy="576263"/>
          </a:xfrm>
        </p:spPr>
        <p:txBody>
          <a:bodyPr/>
          <a:lstStyle/>
          <a:p>
            <a:r>
              <a:rPr lang="en-US" sz="5000" dirty="0" smtClean="0"/>
              <a:t>What does your reader care about most?</a:t>
            </a:r>
            <a:endParaRPr lang="en-US" sz="5000" dirty="0"/>
          </a:p>
        </p:txBody>
      </p:sp>
      <p:sp>
        <p:nvSpPr>
          <p:cNvPr id="3" name="Content Placeholder 2"/>
          <p:cNvSpPr>
            <a:spLocks noGrp="1"/>
          </p:cNvSpPr>
          <p:nvPr>
            <p:ph idx="1"/>
          </p:nvPr>
        </p:nvSpPr>
        <p:spPr>
          <a:xfrm>
            <a:off x="457200" y="2398713"/>
            <a:ext cx="8512341" cy="4897437"/>
          </a:xfrm>
        </p:spPr>
        <p:txBody>
          <a:bodyPr/>
          <a:lstStyle/>
          <a:p>
            <a:pPr marL="0" indent="0">
              <a:buNone/>
            </a:pPr>
            <a:r>
              <a:rPr lang="en-US" sz="3600" b="1" dirty="0" smtClean="0"/>
              <a:t>Say it first</a:t>
            </a:r>
            <a:r>
              <a:rPr lang="en-US" sz="3600" dirty="0" smtClean="0"/>
              <a:t>, </a:t>
            </a:r>
            <a:r>
              <a:rPr lang="en-US" sz="3600" dirty="0"/>
              <a:t>in</a:t>
            </a:r>
            <a:r>
              <a:rPr lang="en-US" sz="3600" dirty="0" smtClean="0"/>
              <a:t>:</a:t>
            </a:r>
          </a:p>
          <a:p>
            <a:pPr>
              <a:buSzPct val="150000"/>
            </a:pPr>
            <a:r>
              <a:rPr lang="en-US" sz="3600" dirty="0" smtClean="0"/>
              <a:t>headings or subject lines</a:t>
            </a:r>
            <a:endParaRPr lang="en-US" sz="3600" dirty="0"/>
          </a:p>
          <a:p>
            <a:pPr>
              <a:buSzPct val="150000"/>
            </a:pPr>
            <a:r>
              <a:rPr lang="en-US" sz="3600" dirty="0" smtClean="0"/>
              <a:t>your document / email </a:t>
            </a:r>
            <a:r>
              <a:rPr lang="en-US" sz="3600" dirty="0"/>
              <a:t>structure</a:t>
            </a:r>
          </a:p>
          <a:p>
            <a:pPr>
              <a:buSzPct val="150000"/>
            </a:pPr>
            <a:r>
              <a:rPr lang="en-US" sz="3600" dirty="0" smtClean="0"/>
              <a:t>paragraphs</a:t>
            </a:r>
          </a:p>
          <a:p>
            <a:pPr>
              <a:buSzPct val="150000"/>
            </a:pPr>
            <a:r>
              <a:rPr lang="en-US" sz="3600" dirty="0" smtClean="0"/>
              <a:t>sentences</a:t>
            </a:r>
          </a:p>
          <a:p>
            <a:pPr marL="0" indent="0">
              <a:buNone/>
            </a:pPr>
            <a:endParaRPr lang="en-US" sz="3600" dirty="0" smtClean="0"/>
          </a:p>
          <a:p>
            <a:pPr marL="0" indent="0">
              <a:buNone/>
            </a:pPr>
            <a:endParaRPr lang="en-US" sz="3600" dirty="0"/>
          </a:p>
        </p:txBody>
      </p:sp>
    </p:spTree>
    <p:extLst>
      <p:ext uri="{BB962C8B-B14F-4D97-AF65-F5344CB8AC3E}">
        <p14:creationId xmlns:p14="http://schemas.microsoft.com/office/powerpoint/2010/main" val="409302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727075"/>
            <a:ext cx="8291513" cy="576263"/>
          </a:xfrm>
        </p:spPr>
        <p:txBody>
          <a:bodyPr/>
          <a:lstStyle/>
          <a:p>
            <a:r>
              <a:rPr lang="en-US" sz="5400" dirty="0" smtClean="0"/>
              <a:t>Front-loading – example</a:t>
            </a:r>
            <a:endParaRPr lang="en-US" sz="5400" dirty="0"/>
          </a:p>
        </p:txBody>
      </p:sp>
      <p:sp>
        <p:nvSpPr>
          <p:cNvPr id="3" name="Content Placeholder 2"/>
          <p:cNvSpPr>
            <a:spLocks noGrp="1"/>
          </p:cNvSpPr>
          <p:nvPr>
            <p:ph idx="1"/>
          </p:nvPr>
        </p:nvSpPr>
        <p:spPr>
          <a:xfrm>
            <a:off x="431800" y="1960563"/>
            <a:ext cx="7859713" cy="4897437"/>
          </a:xfrm>
        </p:spPr>
        <p:txBody>
          <a:bodyPr/>
          <a:lstStyle/>
          <a:p>
            <a:pPr marL="0" indent="0">
              <a:buNone/>
            </a:pPr>
            <a:r>
              <a:rPr lang="en-US" sz="3600" dirty="0" smtClean="0"/>
              <a:t>Please be aware that due to planned electrical maintenance, the library will be closed from 06:00-12:00 on Saturday 9 April.</a:t>
            </a:r>
          </a:p>
          <a:p>
            <a:pPr marL="0" indent="0">
              <a:buNone/>
            </a:pPr>
            <a:endParaRPr lang="en-US" sz="3600" dirty="0"/>
          </a:p>
        </p:txBody>
      </p:sp>
    </p:spTree>
    <p:extLst>
      <p:ext uri="{BB962C8B-B14F-4D97-AF65-F5344CB8AC3E}">
        <p14:creationId xmlns:p14="http://schemas.microsoft.com/office/powerpoint/2010/main" val="1106503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739775"/>
            <a:ext cx="8291513" cy="576263"/>
          </a:xfrm>
        </p:spPr>
        <p:txBody>
          <a:bodyPr/>
          <a:lstStyle/>
          <a:p>
            <a:r>
              <a:rPr lang="en-US" sz="4600" dirty="0" smtClean="0"/>
              <a:t>Keep it short and structured</a:t>
            </a:r>
            <a:endParaRPr lang="en-US" sz="4600" dirty="0"/>
          </a:p>
        </p:txBody>
      </p:sp>
      <p:sp>
        <p:nvSpPr>
          <p:cNvPr id="3" name="Content Placeholder 2"/>
          <p:cNvSpPr>
            <a:spLocks noGrp="1"/>
          </p:cNvSpPr>
          <p:nvPr>
            <p:ph idx="1"/>
          </p:nvPr>
        </p:nvSpPr>
        <p:spPr>
          <a:xfrm>
            <a:off x="368299" y="1776413"/>
            <a:ext cx="8509001" cy="4897437"/>
          </a:xfrm>
        </p:spPr>
        <p:txBody>
          <a:bodyPr/>
          <a:lstStyle/>
          <a:p>
            <a:pPr>
              <a:buSzPct val="150000"/>
            </a:pPr>
            <a:r>
              <a:rPr lang="en-US" sz="3600" dirty="0"/>
              <a:t>Best average sentence length: </a:t>
            </a:r>
            <a:br>
              <a:rPr lang="en-US" sz="3600" dirty="0"/>
            </a:br>
            <a:r>
              <a:rPr lang="en-US" sz="3600" dirty="0"/>
              <a:t>15-20 words</a:t>
            </a:r>
          </a:p>
          <a:p>
            <a:pPr>
              <a:buSzPct val="150000"/>
            </a:pPr>
            <a:r>
              <a:rPr lang="en-US" sz="3600" dirty="0"/>
              <a:t>Cut out padding </a:t>
            </a:r>
            <a:br>
              <a:rPr lang="en-US" sz="3600" dirty="0"/>
            </a:br>
            <a:r>
              <a:rPr lang="en-US" sz="3600" dirty="0"/>
              <a:t>(and unnecessary politeness)</a:t>
            </a:r>
          </a:p>
          <a:p>
            <a:pPr>
              <a:buSzPct val="150000"/>
            </a:pPr>
            <a:r>
              <a:rPr lang="en-US" sz="3600" dirty="0" smtClean="0"/>
              <a:t>Keep paragraphs short and </a:t>
            </a:r>
            <a:br>
              <a:rPr lang="en-US" sz="3600" dirty="0" smtClean="0"/>
            </a:br>
            <a:r>
              <a:rPr lang="en-US" sz="3600" dirty="0" smtClean="0"/>
              <a:t>easy to scan</a:t>
            </a:r>
          </a:p>
          <a:p>
            <a:pPr>
              <a:buSzPct val="150000"/>
            </a:pPr>
            <a:r>
              <a:rPr lang="en-US" sz="3600" dirty="0"/>
              <a:t>Use </a:t>
            </a:r>
            <a:r>
              <a:rPr lang="en-US" sz="3600" dirty="0" smtClean="0"/>
              <a:t>lists</a:t>
            </a:r>
          </a:p>
        </p:txBody>
      </p:sp>
    </p:spTree>
    <p:extLst>
      <p:ext uri="{BB962C8B-B14F-4D97-AF65-F5344CB8AC3E}">
        <p14:creationId xmlns:p14="http://schemas.microsoft.com/office/powerpoint/2010/main" val="1780018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t>Spot the padding</a:t>
            </a:r>
            <a:endParaRPr lang="en-US" sz="4600" dirty="0"/>
          </a:p>
        </p:txBody>
      </p:sp>
      <p:sp>
        <p:nvSpPr>
          <p:cNvPr id="3" name="Content Placeholder 2"/>
          <p:cNvSpPr>
            <a:spLocks noGrp="1"/>
          </p:cNvSpPr>
          <p:nvPr>
            <p:ph idx="1"/>
          </p:nvPr>
        </p:nvSpPr>
        <p:spPr>
          <a:xfrm>
            <a:off x="505326" y="1484313"/>
            <a:ext cx="7811587" cy="4897437"/>
          </a:xfrm>
        </p:spPr>
        <p:txBody>
          <a:bodyPr/>
          <a:lstStyle/>
          <a:p>
            <a:pPr>
              <a:buSzPct val="150000"/>
            </a:pPr>
            <a:r>
              <a:rPr lang="en-US" sz="3600" dirty="0" smtClean="0"/>
              <a:t>Please be aware that…</a:t>
            </a:r>
          </a:p>
          <a:p>
            <a:pPr>
              <a:buSzPct val="150000"/>
            </a:pPr>
            <a:r>
              <a:rPr lang="en-US" sz="3600" dirty="0" smtClean="0"/>
              <a:t>In order to…</a:t>
            </a:r>
          </a:p>
          <a:p>
            <a:pPr>
              <a:buSzPct val="150000"/>
            </a:pPr>
            <a:r>
              <a:rPr lang="en-US" sz="3600" dirty="0" smtClean="0"/>
              <a:t>Therefore it is recommended that…</a:t>
            </a:r>
          </a:p>
          <a:p>
            <a:pPr>
              <a:buSzPct val="150000"/>
            </a:pPr>
            <a:r>
              <a:rPr lang="en-US" sz="3600" dirty="0" smtClean="0"/>
              <a:t>The first priority…</a:t>
            </a:r>
          </a:p>
          <a:p>
            <a:pPr>
              <a:buSzPct val="150000"/>
            </a:pPr>
            <a:r>
              <a:rPr lang="en-US" sz="3600" dirty="0" smtClean="0"/>
              <a:t>Work collaboratively with…</a:t>
            </a:r>
          </a:p>
        </p:txBody>
      </p:sp>
    </p:spTree>
    <p:extLst>
      <p:ext uri="{BB962C8B-B14F-4D97-AF65-F5344CB8AC3E}">
        <p14:creationId xmlns:p14="http://schemas.microsoft.com/office/powerpoint/2010/main" val="3443747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t>How can we structure this?</a:t>
            </a:r>
            <a:endParaRPr lang="en-US" sz="4600" dirty="0"/>
          </a:p>
        </p:txBody>
      </p:sp>
      <p:sp>
        <p:nvSpPr>
          <p:cNvPr id="3" name="Content Placeholder 2"/>
          <p:cNvSpPr>
            <a:spLocks noGrp="1"/>
          </p:cNvSpPr>
          <p:nvPr>
            <p:ph idx="1"/>
          </p:nvPr>
        </p:nvSpPr>
        <p:spPr>
          <a:xfrm>
            <a:off x="457200" y="1420813"/>
            <a:ext cx="7811587" cy="4897437"/>
          </a:xfrm>
        </p:spPr>
        <p:txBody>
          <a:bodyPr/>
          <a:lstStyle/>
          <a:p>
            <a:pPr marL="0" indent="0">
              <a:buNone/>
            </a:pPr>
            <a:r>
              <a:rPr lang="en-US" sz="3600" dirty="0" smtClean="0"/>
              <a:t>It </a:t>
            </a:r>
            <a:r>
              <a:rPr lang="en-US" sz="3600" dirty="0"/>
              <a:t>is </a:t>
            </a:r>
            <a:r>
              <a:rPr lang="en-US" sz="3600" dirty="0" err="1"/>
              <a:t>recognised</a:t>
            </a:r>
            <a:r>
              <a:rPr lang="en-US" sz="3600" dirty="0"/>
              <a:t> that Job shadowing can contribute to the development of an </a:t>
            </a:r>
            <a:r>
              <a:rPr lang="en-US" sz="3600" dirty="0" err="1"/>
              <a:t>organisational</a:t>
            </a:r>
            <a:r>
              <a:rPr lang="en-US" sz="3600" dirty="0"/>
              <a:t> culture that values depth and continuity of knowledge, encourages continuous learning, which is inclusive and welcomes diversity, promotes creativity and takes a positive approach to change</a:t>
            </a:r>
            <a:r>
              <a:rPr lang="en-US" sz="3600" dirty="0" smtClean="0"/>
              <a:t>.</a:t>
            </a:r>
          </a:p>
          <a:p>
            <a:pPr marL="0" indent="0">
              <a:buNone/>
            </a:pPr>
            <a:r>
              <a:rPr lang="en-US" sz="3600" dirty="0" smtClean="0"/>
              <a:t>(40 words)</a:t>
            </a:r>
          </a:p>
        </p:txBody>
      </p:sp>
    </p:spTree>
    <p:extLst>
      <p:ext uri="{BB962C8B-B14F-4D97-AF65-F5344CB8AC3E}">
        <p14:creationId xmlns:p14="http://schemas.microsoft.com/office/powerpoint/2010/main" val="4253236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t>How about:</a:t>
            </a:r>
            <a:endParaRPr lang="en-US" sz="4600" dirty="0"/>
          </a:p>
        </p:txBody>
      </p:sp>
      <p:sp>
        <p:nvSpPr>
          <p:cNvPr id="3" name="Content Placeholder 2"/>
          <p:cNvSpPr>
            <a:spLocks noGrp="1"/>
          </p:cNvSpPr>
          <p:nvPr>
            <p:ph idx="1"/>
          </p:nvPr>
        </p:nvSpPr>
        <p:spPr>
          <a:xfrm>
            <a:off x="457200" y="1268963"/>
            <a:ext cx="8291513" cy="5049287"/>
          </a:xfrm>
        </p:spPr>
        <p:txBody>
          <a:bodyPr/>
          <a:lstStyle/>
          <a:p>
            <a:pPr marL="0" indent="0">
              <a:buNone/>
            </a:pPr>
            <a:r>
              <a:rPr lang="en-US" sz="3500" dirty="0"/>
              <a:t>Job shadowing helps develop an </a:t>
            </a:r>
            <a:r>
              <a:rPr lang="en-US" sz="3500" dirty="0" err="1"/>
              <a:t>organisational</a:t>
            </a:r>
            <a:r>
              <a:rPr lang="en-US" sz="3500" dirty="0"/>
              <a:t> culture that: </a:t>
            </a:r>
          </a:p>
          <a:p>
            <a:pPr indent="-468000">
              <a:spcBef>
                <a:spcPts val="1200"/>
              </a:spcBef>
              <a:buSzPct val="150000"/>
            </a:pPr>
            <a:r>
              <a:rPr lang="en-US" sz="3500" dirty="0" smtClean="0"/>
              <a:t>values </a:t>
            </a:r>
            <a:r>
              <a:rPr lang="en-US" sz="3500" dirty="0"/>
              <a:t>depth and continuity of knowledge </a:t>
            </a:r>
          </a:p>
          <a:p>
            <a:pPr indent="-468000">
              <a:spcBef>
                <a:spcPts val="1200"/>
              </a:spcBef>
              <a:buSzPct val="150000"/>
            </a:pPr>
            <a:r>
              <a:rPr lang="en-US" sz="3500" dirty="0" smtClean="0"/>
              <a:t>encourages </a:t>
            </a:r>
            <a:r>
              <a:rPr lang="en-US" sz="3500" dirty="0"/>
              <a:t>continuous learning </a:t>
            </a:r>
          </a:p>
          <a:p>
            <a:pPr indent="-468000">
              <a:spcBef>
                <a:spcPts val="1200"/>
              </a:spcBef>
              <a:buSzPct val="150000"/>
            </a:pPr>
            <a:r>
              <a:rPr lang="en-US" sz="3500" dirty="0" smtClean="0"/>
              <a:t>is </a:t>
            </a:r>
            <a:r>
              <a:rPr lang="en-US" sz="3500" dirty="0"/>
              <a:t>inclusive and welcomes diversity </a:t>
            </a:r>
          </a:p>
          <a:p>
            <a:pPr indent="-468000">
              <a:spcBef>
                <a:spcPts val="1200"/>
              </a:spcBef>
              <a:buSzPct val="150000"/>
            </a:pPr>
            <a:r>
              <a:rPr lang="en-US" sz="3500" dirty="0" smtClean="0"/>
              <a:t>promotes </a:t>
            </a:r>
            <a:r>
              <a:rPr lang="en-US" sz="3500" dirty="0"/>
              <a:t>creativity </a:t>
            </a:r>
          </a:p>
          <a:p>
            <a:pPr indent="-468000">
              <a:spcBef>
                <a:spcPts val="1200"/>
              </a:spcBef>
              <a:buSzPct val="150000"/>
            </a:pPr>
            <a:r>
              <a:rPr lang="en-US" sz="3500" dirty="0" smtClean="0"/>
              <a:t>is </a:t>
            </a:r>
            <a:r>
              <a:rPr lang="en-US" sz="3500" dirty="0"/>
              <a:t>positive about change</a:t>
            </a:r>
            <a:r>
              <a:rPr lang="en-US" sz="3500" dirty="0" smtClean="0"/>
              <a:t>. (28 words)</a:t>
            </a:r>
            <a:endParaRPr lang="en-US" sz="3500" dirty="0"/>
          </a:p>
        </p:txBody>
      </p:sp>
    </p:spTree>
    <p:extLst>
      <p:ext uri="{BB962C8B-B14F-4D97-AF65-F5344CB8AC3E}">
        <p14:creationId xmlns:p14="http://schemas.microsoft.com/office/powerpoint/2010/main" val="984145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Session overview</a:t>
            </a:r>
            <a:endParaRPr lang="en-US" sz="4000" dirty="0"/>
          </a:p>
        </p:txBody>
      </p:sp>
      <p:sp>
        <p:nvSpPr>
          <p:cNvPr id="3" name="Content Placeholder 2"/>
          <p:cNvSpPr>
            <a:spLocks noGrp="1"/>
          </p:cNvSpPr>
          <p:nvPr>
            <p:ph idx="1"/>
          </p:nvPr>
        </p:nvSpPr>
        <p:spPr>
          <a:xfrm>
            <a:off x="517358" y="1323475"/>
            <a:ext cx="7799555" cy="5058276"/>
          </a:xfrm>
        </p:spPr>
        <p:txBody>
          <a:bodyPr/>
          <a:lstStyle/>
          <a:p>
            <a:pPr marL="514350" indent="-514350">
              <a:buSzPct val="120000"/>
              <a:buFont typeface="+mj-lt"/>
              <a:buAutoNum type="arabicPeriod"/>
            </a:pPr>
            <a:r>
              <a:rPr lang="en-US" sz="2800" dirty="0" smtClean="0"/>
              <a:t>Why plain English is vital for accessibility</a:t>
            </a:r>
          </a:p>
          <a:p>
            <a:pPr marL="514350" indent="-514350">
              <a:buSzPct val="120000"/>
              <a:buFont typeface="+mj-lt"/>
              <a:buAutoNum type="arabicPeriod"/>
            </a:pPr>
            <a:r>
              <a:rPr lang="en-US" sz="2800" dirty="0" smtClean="0"/>
              <a:t>How to write in plain English</a:t>
            </a:r>
          </a:p>
          <a:p>
            <a:pPr marL="514350" indent="-514350">
              <a:buSzPct val="120000"/>
              <a:buFont typeface="+mj-lt"/>
              <a:buAutoNum type="arabicPeriod"/>
            </a:pPr>
            <a:r>
              <a:rPr lang="en-US" sz="2800" dirty="0" smtClean="0"/>
              <a:t>Plain English toolkit</a:t>
            </a:r>
          </a:p>
          <a:p>
            <a:pPr marL="514350" indent="-514350">
              <a:buSzPct val="120000"/>
              <a:buFont typeface="+mj-lt"/>
              <a:buAutoNum type="arabicPeriod"/>
            </a:pPr>
            <a:r>
              <a:rPr lang="en-US" sz="2800" dirty="0" smtClean="0"/>
              <a:t>Alt text: what, when and how</a:t>
            </a:r>
          </a:p>
          <a:p>
            <a:pPr marL="514350" indent="-514350">
              <a:buSzPct val="120000"/>
              <a:buFont typeface="+mj-lt"/>
              <a:buAutoNum type="arabicPeriod"/>
            </a:pPr>
            <a:r>
              <a:rPr lang="en-US" sz="2800" dirty="0" smtClean="0"/>
              <a:t>Alt text exercise</a:t>
            </a:r>
          </a:p>
          <a:p>
            <a:pPr marL="514350" indent="-514350">
              <a:buSzPct val="120000"/>
              <a:buFont typeface="+mj-lt"/>
              <a:buAutoNum type="arabicPeriod"/>
            </a:pPr>
            <a:r>
              <a:rPr lang="en-US" sz="2800" dirty="0" smtClean="0"/>
              <a:t>Questions?</a:t>
            </a:r>
            <a:endParaRPr lang="en-US" sz="2800" dirty="0"/>
          </a:p>
        </p:txBody>
      </p:sp>
    </p:spTree>
    <p:extLst>
      <p:ext uri="{BB962C8B-B14F-4D97-AF65-F5344CB8AC3E}">
        <p14:creationId xmlns:p14="http://schemas.microsoft.com/office/powerpoint/2010/main" val="1404571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5"/>
            <a:ext cx="8394700" cy="576263"/>
          </a:xfrm>
        </p:spPr>
        <p:txBody>
          <a:bodyPr/>
          <a:lstStyle/>
          <a:p>
            <a:r>
              <a:rPr lang="en-US" sz="4000" dirty="0" smtClean="0"/>
              <a:t>Use the simplest words that work</a:t>
            </a:r>
            <a:endParaRPr lang="en-US" sz="4000" dirty="0"/>
          </a:p>
        </p:txBody>
      </p:sp>
      <p:sp>
        <p:nvSpPr>
          <p:cNvPr id="3" name="Content Placeholder 2"/>
          <p:cNvSpPr>
            <a:spLocks noGrp="1"/>
          </p:cNvSpPr>
          <p:nvPr>
            <p:ph idx="1"/>
          </p:nvPr>
        </p:nvSpPr>
        <p:spPr>
          <a:xfrm>
            <a:off x="457200" y="1497013"/>
            <a:ext cx="7775492" cy="4897437"/>
          </a:xfrm>
        </p:spPr>
        <p:txBody>
          <a:bodyPr/>
          <a:lstStyle/>
          <a:p>
            <a:pPr marL="0" indent="0">
              <a:buSzPct val="150000"/>
              <a:buNone/>
            </a:pPr>
            <a:r>
              <a:rPr lang="en-US" sz="3200" b="1" dirty="0" smtClean="0"/>
              <a:t>Need</a:t>
            </a:r>
            <a:r>
              <a:rPr lang="en-US" sz="3200" dirty="0" smtClean="0"/>
              <a:t> – not: require, requirement</a:t>
            </a:r>
          </a:p>
          <a:p>
            <a:pPr marL="0" indent="0">
              <a:buSzPct val="150000"/>
              <a:buNone/>
            </a:pPr>
            <a:r>
              <a:rPr lang="en-US" sz="3200" b="1" dirty="0" smtClean="0"/>
              <a:t>Tell</a:t>
            </a:r>
            <a:r>
              <a:rPr lang="en-US" sz="3200" dirty="0" smtClean="0"/>
              <a:t> – not: inform</a:t>
            </a:r>
          </a:p>
          <a:p>
            <a:pPr marL="0" indent="0">
              <a:buSzPct val="150000"/>
              <a:buNone/>
            </a:pPr>
            <a:r>
              <a:rPr lang="en-US" sz="3200" b="1" dirty="0" smtClean="0"/>
              <a:t>About</a:t>
            </a:r>
            <a:r>
              <a:rPr lang="en-US" sz="3200" dirty="0" smtClean="0"/>
              <a:t> – not: in relation to</a:t>
            </a:r>
          </a:p>
          <a:p>
            <a:pPr marL="0" indent="0">
              <a:buSzPct val="150000"/>
              <a:buNone/>
            </a:pPr>
            <a:r>
              <a:rPr lang="en-US" sz="3200" b="1" dirty="0" smtClean="0"/>
              <a:t>Buy</a:t>
            </a:r>
            <a:r>
              <a:rPr lang="en-US" sz="3200" dirty="0" smtClean="0"/>
              <a:t> – not: purchase</a:t>
            </a:r>
          </a:p>
          <a:p>
            <a:pPr marL="0" indent="0">
              <a:buSzPct val="150000"/>
              <a:buNone/>
            </a:pPr>
            <a:r>
              <a:rPr lang="en-US" sz="3200" b="1" dirty="0" smtClean="0"/>
              <a:t>Fill in </a:t>
            </a:r>
            <a:r>
              <a:rPr lang="en-US" sz="3200" dirty="0" smtClean="0"/>
              <a:t>– not: complete</a:t>
            </a:r>
          </a:p>
          <a:p>
            <a:pPr marL="0" indent="0">
              <a:buSzPct val="150000"/>
              <a:buNone/>
            </a:pPr>
            <a:r>
              <a:rPr lang="en-US" sz="3200" b="1" dirty="0" smtClean="0"/>
              <a:t>Help</a:t>
            </a:r>
            <a:r>
              <a:rPr lang="en-US" sz="3200" dirty="0" smtClean="0"/>
              <a:t> – not: assist, assistance</a:t>
            </a:r>
          </a:p>
          <a:p>
            <a:pPr marL="0" indent="0">
              <a:buSzPct val="150000"/>
              <a:buNone/>
            </a:pPr>
            <a:r>
              <a:rPr lang="en-US" sz="3200" b="1" dirty="0" smtClean="0"/>
              <a:t>Extra, more</a:t>
            </a:r>
            <a:r>
              <a:rPr lang="en-US" sz="3200" dirty="0" smtClean="0"/>
              <a:t> – not: additional</a:t>
            </a:r>
          </a:p>
          <a:p>
            <a:pPr marL="0" indent="0">
              <a:buSzPct val="150000"/>
              <a:buNone/>
            </a:pPr>
            <a:r>
              <a:rPr lang="en-US" sz="3200" b="1" dirty="0" smtClean="0"/>
              <a:t>If you ask </a:t>
            </a:r>
            <a:r>
              <a:rPr lang="en-US" sz="3200" dirty="0" smtClean="0"/>
              <a:t>– not: on request</a:t>
            </a:r>
            <a:endParaRPr lang="en-US" sz="3200" dirty="0"/>
          </a:p>
        </p:txBody>
      </p:sp>
    </p:spTree>
    <p:extLst>
      <p:ext uri="{BB962C8B-B14F-4D97-AF65-F5344CB8AC3E}">
        <p14:creationId xmlns:p14="http://schemas.microsoft.com/office/powerpoint/2010/main" val="1696330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394700" cy="576263"/>
          </a:xfrm>
        </p:spPr>
        <p:txBody>
          <a:bodyPr/>
          <a:lstStyle/>
          <a:p>
            <a:r>
              <a:rPr lang="en-US" sz="4000" dirty="0" smtClean="0"/>
              <a:t>Simple words – example</a:t>
            </a:r>
            <a:endParaRPr lang="en-US" sz="4000" dirty="0"/>
          </a:p>
        </p:txBody>
      </p:sp>
      <p:sp>
        <p:nvSpPr>
          <p:cNvPr id="3" name="Content Placeholder 2"/>
          <p:cNvSpPr>
            <a:spLocks noGrp="1"/>
          </p:cNvSpPr>
          <p:nvPr>
            <p:ph idx="1"/>
          </p:nvPr>
        </p:nvSpPr>
        <p:spPr>
          <a:xfrm>
            <a:off x="457200" y="1674813"/>
            <a:ext cx="7847682" cy="4897437"/>
          </a:xfrm>
        </p:spPr>
        <p:txBody>
          <a:bodyPr/>
          <a:lstStyle/>
          <a:p>
            <a:pPr marL="0" indent="0">
              <a:buNone/>
            </a:pPr>
            <a:r>
              <a:rPr lang="en-US" sz="3600" dirty="0" smtClean="0"/>
              <a:t>Please ensure you consult a medical professional prior to commencing a new dietary regimen.</a:t>
            </a:r>
            <a:endParaRPr lang="en-US" sz="3600" dirty="0"/>
          </a:p>
        </p:txBody>
      </p:sp>
    </p:spTree>
    <p:extLst>
      <p:ext uri="{BB962C8B-B14F-4D97-AF65-F5344CB8AC3E}">
        <p14:creationId xmlns:p14="http://schemas.microsoft.com/office/powerpoint/2010/main" val="548011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475"/>
            <a:ext cx="8686800" cy="759493"/>
          </a:xfrm>
        </p:spPr>
        <p:txBody>
          <a:bodyPr/>
          <a:lstStyle/>
          <a:p>
            <a:r>
              <a:rPr lang="en-US" sz="4400" dirty="0" smtClean="0"/>
              <a:t>Avoid </a:t>
            </a:r>
            <a:r>
              <a:rPr lang="en-US" sz="4400" dirty="0" err="1" smtClean="0"/>
              <a:t>nominalisations</a:t>
            </a:r>
            <a:r>
              <a:rPr lang="en-US" sz="4400" dirty="0" smtClean="0"/>
              <a:t> </a:t>
            </a:r>
            <a:br>
              <a:rPr lang="en-US" sz="4400" dirty="0" smtClean="0"/>
            </a:br>
            <a:r>
              <a:rPr lang="en-US" sz="4400" dirty="0" smtClean="0"/>
              <a:t>(zombie nouns)</a:t>
            </a:r>
            <a:endParaRPr lang="en-US" sz="4400" dirty="0"/>
          </a:p>
        </p:txBody>
      </p:sp>
      <p:sp>
        <p:nvSpPr>
          <p:cNvPr id="3" name="Content Placeholder 2"/>
          <p:cNvSpPr>
            <a:spLocks noGrp="1"/>
          </p:cNvSpPr>
          <p:nvPr>
            <p:ph idx="1"/>
          </p:nvPr>
        </p:nvSpPr>
        <p:spPr>
          <a:xfrm>
            <a:off x="457200" y="2538662"/>
            <a:ext cx="8011025" cy="4528887"/>
          </a:xfrm>
        </p:spPr>
        <p:txBody>
          <a:bodyPr/>
          <a:lstStyle/>
          <a:p>
            <a:pPr marL="0" indent="0">
              <a:buNone/>
            </a:pPr>
            <a:r>
              <a:rPr lang="en-US" sz="3600" dirty="0" smtClean="0"/>
              <a:t>They kill your meaning and eat your audience’s brains:</a:t>
            </a:r>
            <a:endParaRPr lang="en-US" sz="3600" dirty="0"/>
          </a:p>
          <a:p>
            <a:pPr marL="0" indent="0">
              <a:buNone/>
            </a:pPr>
            <a:r>
              <a:rPr lang="en-US" sz="3600" dirty="0" smtClean="0">
                <a:hlinkClick r:id="rId3"/>
              </a:rPr>
              <a:t>Beware nominalizations video </a:t>
            </a:r>
            <a:br>
              <a:rPr lang="en-US" sz="3600" dirty="0" smtClean="0">
                <a:hlinkClick r:id="rId3"/>
              </a:rPr>
            </a:br>
            <a:r>
              <a:rPr lang="en-US" sz="3600" dirty="0" smtClean="0">
                <a:hlinkClick r:id="rId3"/>
              </a:rPr>
              <a:t>(TED-</a:t>
            </a:r>
            <a:r>
              <a:rPr lang="en-US" sz="3600" dirty="0">
                <a:hlinkClick r:id="rId3"/>
              </a:rPr>
              <a:t>E</a:t>
            </a:r>
            <a:r>
              <a:rPr lang="en-US" sz="3600" dirty="0" smtClean="0">
                <a:hlinkClick r:id="rId3"/>
              </a:rPr>
              <a:t>d), by Helen Sword</a:t>
            </a:r>
            <a:r>
              <a:rPr lang="en-US" sz="3600" dirty="0" smtClean="0"/>
              <a:t> </a:t>
            </a:r>
          </a:p>
        </p:txBody>
      </p:sp>
    </p:spTree>
    <p:extLst>
      <p:ext uri="{BB962C8B-B14F-4D97-AF65-F5344CB8AC3E}">
        <p14:creationId xmlns:p14="http://schemas.microsoft.com/office/powerpoint/2010/main" val="12128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8658"/>
            <a:ext cx="8686800" cy="879809"/>
          </a:xfrm>
        </p:spPr>
        <p:txBody>
          <a:bodyPr/>
          <a:lstStyle/>
          <a:p>
            <a:r>
              <a:rPr lang="en-US" sz="4400" dirty="0" smtClean="0"/>
              <a:t>Zombie nouns</a:t>
            </a:r>
            <a:endParaRPr lang="en-US" sz="4400" dirty="0"/>
          </a:p>
        </p:txBody>
      </p:sp>
      <p:sp>
        <p:nvSpPr>
          <p:cNvPr id="3" name="Content Placeholder 2"/>
          <p:cNvSpPr>
            <a:spLocks noGrp="1"/>
          </p:cNvSpPr>
          <p:nvPr>
            <p:ph idx="1"/>
          </p:nvPr>
        </p:nvSpPr>
        <p:spPr>
          <a:xfrm>
            <a:off x="457200" y="1448467"/>
            <a:ext cx="8166100" cy="4608095"/>
          </a:xfrm>
        </p:spPr>
        <p:txBody>
          <a:bodyPr/>
          <a:lstStyle/>
          <a:p>
            <a:pPr marL="0" indent="0">
              <a:buNone/>
            </a:pPr>
            <a:r>
              <a:rPr lang="en-US" sz="3600" dirty="0" smtClean="0"/>
              <a:t>They are nouns created from verbs, adjectives, or other nouns:</a:t>
            </a:r>
            <a:endParaRPr lang="en-US" sz="1200" dirty="0" smtClean="0"/>
          </a:p>
          <a:p>
            <a:pPr marL="0" indent="0">
              <a:buSzPct val="150000"/>
              <a:buNone/>
            </a:pPr>
            <a:r>
              <a:rPr lang="en-US" sz="3600" dirty="0" smtClean="0"/>
              <a:t>fail</a:t>
            </a:r>
            <a:r>
              <a:rPr lang="en-US" sz="3600" dirty="0" smtClean="0">
                <a:solidFill>
                  <a:srgbClr val="FF0000"/>
                </a:solidFill>
              </a:rPr>
              <a:t>ure 			</a:t>
            </a:r>
            <a:r>
              <a:rPr lang="en-US" sz="3600" dirty="0"/>
              <a:t>investigat</a:t>
            </a:r>
            <a:r>
              <a:rPr lang="en-US" sz="3600" dirty="0">
                <a:solidFill>
                  <a:srgbClr val="FF0000"/>
                </a:solidFill>
              </a:rPr>
              <a:t>ion	</a:t>
            </a:r>
            <a:endParaRPr lang="en-US" sz="3600" dirty="0" smtClean="0">
              <a:solidFill>
                <a:srgbClr val="FF0000"/>
              </a:solidFill>
            </a:endParaRPr>
          </a:p>
          <a:p>
            <a:pPr marL="0" indent="0">
              <a:buSzPct val="150000"/>
              <a:buNone/>
            </a:pPr>
            <a:r>
              <a:rPr lang="en-US" sz="3600" dirty="0" smtClean="0"/>
              <a:t>availabil</a:t>
            </a:r>
            <a:r>
              <a:rPr lang="en-US" sz="3600" dirty="0" smtClean="0">
                <a:solidFill>
                  <a:srgbClr val="FF0000"/>
                </a:solidFill>
              </a:rPr>
              <a:t>ity		</a:t>
            </a:r>
            <a:r>
              <a:rPr lang="en-US" sz="3600" dirty="0" smtClean="0"/>
              <a:t>engage</a:t>
            </a:r>
            <a:r>
              <a:rPr lang="en-US" sz="3600" dirty="0" smtClean="0">
                <a:solidFill>
                  <a:srgbClr val="FF0000"/>
                </a:solidFill>
              </a:rPr>
              <a:t>ment</a:t>
            </a:r>
          </a:p>
          <a:p>
            <a:pPr marL="0" indent="0">
              <a:buSzPct val="150000"/>
              <a:buNone/>
            </a:pPr>
            <a:r>
              <a:rPr lang="en-US" sz="3600" dirty="0" smtClean="0"/>
              <a:t>And sometimes words ending in</a:t>
            </a:r>
            <a:r>
              <a:rPr lang="en-US" sz="3600" dirty="0" smtClean="0">
                <a:solidFill>
                  <a:srgbClr val="FF0000"/>
                </a:solidFill>
              </a:rPr>
              <a:t> –</a:t>
            </a:r>
            <a:r>
              <a:rPr lang="en-US" sz="3600" dirty="0" err="1" smtClean="0">
                <a:solidFill>
                  <a:srgbClr val="FF0000"/>
                </a:solidFill>
              </a:rPr>
              <a:t>ing</a:t>
            </a:r>
            <a:endParaRPr lang="en-US" sz="3600" dirty="0" smtClean="0">
              <a:solidFill>
                <a:srgbClr val="FF0000"/>
              </a:solidFill>
            </a:endParaRPr>
          </a:p>
          <a:p>
            <a:pPr marL="0" indent="0">
              <a:buSzPct val="150000"/>
              <a:buNone/>
            </a:pPr>
            <a:endParaRPr lang="en-US" sz="1400" b="1" dirty="0" smtClean="0"/>
          </a:p>
          <a:p>
            <a:pPr marL="0" indent="0">
              <a:buSzPct val="150000"/>
              <a:buNone/>
            </a:pPr>
            <a:r>
              <a:rPr lang="en-US" sz="3600" b="1" dirty="0" smtClean="0"/>
              <a:t>Use strong verbs instead!</a:t>
            </a:r>
          </a:p>
        </p:txBody>
      </p:sp>
    </p:spTree>
    <p:extLst>
      <p:ext uri="{BB962C8B-B14F-4D97-AF65-F5344CB8AC3E}">
        <p14:creationId xmlns:p14="http://schemas.microsoft.com/office/powerpoint/2010/main" val="3178333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954" y="654783"/>
            <a:ext cx="8291513" cy="935038"/>
          </a:xfrm>
          <a:solidFill>
            <a:schemeClr val="bg1">
              <a:lumMod val="85000"/>
              <a:alpha val="54000"/>
            </a:schemeClr>
          </a:solidFill>
        </p:spPr>
        <p:txBody>
          <a:bodyPr/>
          <a:lstStyle/>
          <a:p>
            <a:r>
              <a:rPr lang="en-US" sz="5400" dirty="0" smtClean="0"/>
              <a:t>Plain English toolkit</a:t>
            </a:r>
            <a:endParaRPr lang="en-US" sz="5400" dirty="0"/>
          </a:p>
        </p:txBody>
      </p:sp>
    </p:spTree>
    <p:extLst>
      <p:ext uri="{BB962C8B-B14F-4D97-AF65-F5344CB8AC3E}">
        <p14:creationId xmlns:p14="http://schemas.microsoft.com/office/powerpoint/2010/main" val="3113963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houette of a person with a question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150" y="1646993"/>
            <a:ext cx="2990850" cy="2990850"/>
          </a:xfrm>
          <a:prstGeom prst="rect">
            <a:avLst/>
          </a:prstGeom>
        </p:spPr>
      </p:pic>
      <p:sp>
        <p:nvSpPr>
          <p:cNvPr id="3" name="Content Placeholder 2"/>
          <p:cNvSpPr>
            <a:spLocks noGrp="1"/>
          </p:cNvSpPr>
          <p:nvPr>
            <p:ph idx="1"/>
          </p:nvPr>
        </p:nvSpPr>
        <p:spPr>
          <a:xfrm>
            <a:off x="330200" y="1646993"/>
            <a:ext cx="2865693" cy="4958632"/>
          </a:xfrm>
        </p:spPr>
        <p:txBody>
          <a:bodyPr/>
          <a:lstStyle/>
          <a:p>
            <a:pPr marL="0" indent="0">
              <a:buSzPct val="150000"/>
              <a:buNone/>
            </a:pPr>
            <a:r>
              <a:rPr lang="en-US" sz="3600" dirty="0" smtClean="0"/>
              <a:t>As a…</a:t>
            </a:r>
          </a:p>
          <a:p>
            <a:pPr marL="0" indent="0">
              <a:buSzPct val="150000"/>
              <a:buNone/>
            </a:pPr>
            <a:endParaRPr lang="en-US" sz="4400" dirty="0" smtClean="0"/>
          </a:p>
          <a:p>
            <a:pPr marL="0" indent="0">
              <a:buSzPct val="150000"/>
              <a:buNone/>
            </a:pPr>
            <a:r>
              <a:rPr lang="en-US" sz="3600" dirty="0" smtClean="0"/>
              <a:t>I want to…</a:t>
            </a:r>
          </a:p>
          <a:p>
            <a:pPr marL="0" indent="0">
              <a:buSzPct val="150000"/>
              <a:buNone/>
            </a:pPr>
            <a:endParaRPr lang="en-US" sz="4400" dirty="0" smtClean="0"/>
          </a:p>
          <a:p>
            <a:pPr marL="0" indent="0">
              <a:buSzPct val="150000"/>
              <a:buNone/>
            </a:pPr>
            <a:r>
              <a:rPr lang="en-US" sz="3600" dirty="0" smtClean="0"/>
              <a:t>so I can…</a:t>
            </a:r>
            <a:br>
              <a:rPr lang="en-US" sz="3600" dirty="0" smtClean="0"/>
            </a:br>
            <a:endParaRPr lang="en-US" sz="3600" dirty="0" smtClean="0"/>
          </a:p>
        </p:txBody>
      </p:sp>
      <p:sp>
        <p:nvSpPr>
          <p:cNvPr id="2" name="Title 1"/>
          <p:cNvSpPr>
            <a:spLocks noGrp="1"/>
          </p:cNvSpPr>
          <p:nvPr>
            <p:ph type="title"/>
          </p:nvPr>
        </p:nvSpPr>
        <p:spPr>
          <a:xfrm>
            <a:off x="330200" y="549275"/>
            <a:ext cx="8291513" cy="576263"/>
          </a:xfrm>
        </p:spPr>
        <p:txBody>
          <a:bodyPr/>
          <a:lstStyle/>
          <a:p>
            <a:r>
              <a:rPr lang="en-US" sz="4400" dirty="0" smtClean="0"/>
              <a:t>1. Start with the audience</a:t>
            </a:r>
            <a:endParaRPr lang="en-US" sz="4400" dirty="0"/>
          </a:p>
        </p:txBody>
      </p:sp>
    </p:spTree>
    <p:extLst>
      <p:ext uri="{BB962C8B-B14F-4D97-AF65-F5344CB8AC3E}">
        <p14:creationId xmlns:p14="http://schemas.microsoft.com/office/powerpoint/2010/main" val="949884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r of scisso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3439" flipH="1">
            <a:off x="-266264" y="3079456"/>
            <a:ext cx="3702207" cy="2048551"/>
          </a:xfrm>
          <a:prstGeom prst="rect">
            <a:avLst/>
          </a:prstGeom>
        </p:spPr>
      </p:pic>
      <p:sp>
        <p:nvSpPr>
          <p:cNvPr id="3" name="Content Placeholder 2"/>
          <p:cNvSpPr>
            <a:spLocks noGrp="1"/>
          </p:cNvSpPr>
          <p:nvPr>
            <p:ph idx="1"/>
          </p:nvPr>
        </p:nvSpPr>
        <p:spPr>
          <a:xfrm>
            <a:off x="2717800" y="1814724"/>
            <a:ext cx="6184900" cy="4578016"/>
          </a:xfrm>
        </p:spPr>
        <p:txBody>
          <a:bodyPr/>
          <a:lstStyle/>
          <a:p>
            <a:pPr>
              <a:buSzPct val="150000"/>
            </a:pPr>
            <a:r>
              <a:rPr lang="en-US" sz="3200" dirty="0" smtClean="0"/>
              <a:t>“Kill </a:t>
            </a:r>
            <a:r>
              <a:rPr lang="en-US" sz="3200" dirty="0"/>
              <a:t>your darlings, kill your darlings, even when it breaks your egocentric little scribbler's heart, kill your </a:t>
            </a:r>
            <a:r>
              <a:rPr lang="en-US" sz="3200" dirty="0" smtClean="0"/>
              <a:t>darlings.” </a:t>
            </a:r>
            <a:br>
              <a:rPr lang="en-US" sz="3200" dirty="0" smtClean="0"/>
            </a:br>
            <a:r>
              <a:rPr lang="en-US" sz="3200" dirty="0" smtClean="0"/>
              <a:t>– Stephen King</a:t>
            </a:r>
            <a:br>
              <a:rPr lang="en-US" sz="3200" dirty="0" smtClean="0"/>
            </a:br>
            <a:endParaRPr lang="en-US" sz="3200" dirty="0" smtClean="0"/>
          </a:p>
          <a:p>
            <a:pPr>
              <a:buSzPct val="150000"/>
            </a:pPr>
            <a:r>
              <a:rPr lang="en-US" sz="3200" dirty="0" smtClean="0"/>
              <a:t>“If it is possible to cut a word out, always cut it out.” </a:t>
            </a:r>
            <a:br>
              <a:rPr lang="en-US" sz="3200" dirty="0" smtClean="0"/>
            </a:br>
            <a:r>
              <a:rPr lang="en-US" sz="3200" dirty="0" smtClean="0"/>
              <a:t>– George Orwell</a:t>
            </a:r>
            <a:endParaRPr lang="en-US" sz="3200" dirty="0"/>
          </a:p>
        </p:txBody>
      </p:sp>
      <p:sp>
        <p:nvSpPr>
          <p:cNvPr id="2" name="Title 1"/>
          <p:cNvSpPr>
            <a:spLocks noGrp="1"/>
          </p:cNvSpPr>
          <p:nvPr>
            <p:ph type="title"/>
          </p:nvPr>
        </p:nvSpPr>
        <p:spPr>
          <a:xfrm>
            <a:off x="457200" y="710938"/>
            <a:ext cx="8291513" cy="576263"/>
          </a:xfrm>
        </p:spPr>
        <p:txBody>
          <a:bodyPr/>
          <a:lstStyle/>
          <a:p>
            <a:r>
              <a:rPr lang="en-US" sz="5400" dirty="0" smtClean="0"/>
              <a:t>2. Self editing</a:t>
            </a:r>
            <a:endParaRPr lang="en-US" sz="5400" dirty="0"/>
          </a:p>
        </p:txBody>
      </p:sp>
    </p:spTree>
    <p:extLst>
      <p:ext uri="{BB962C8B-B14F-4D97-AF65-F5344CB8AC3E}">
        <p14:creationId xmlns:p14="http://schemas.microsoft.com/office/powerpoint/2010/main" val="3728230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33000" b="-33000"/>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bwMode="auto">
          <a:xfrm>
            <a:off x="457200" y="5732585"/>
            <a:ext cx="5750169" cy="824220"/>
          </a:xfrm>
          <a:prstGeom prst="rect">
            <a:avLst/>
          </a:prstGeom>
          <a:solidFill>
            <a:schemeClr val="bg1">
              <a:lumMod val="75000"/>
              <a:alpha val="47000"/>
            </a:schemeClr>
          </a:solidFill>
          <a:ln>
            <a:noFill/>
          </a:ln>
          <a:effectLst/>
          <a:extLst/>
        </p:spPr>
        <p:txBody>
          <a:bodyPr vert="horz" wrap="square" lIns="91440" tIns="45720" rIns="91440" bIns="45720" numCol="1" anchor="t" anchorCtr="0" compatLnSpc="1">
            <a:prstTxWarp prst="textNoShape">
              <a:avLst/>
            </a:prstTxWarp>
          </a:bodyPr>
          <a:lstStyle>
            <a:lvl1pPr marL="355600" indent="-355600" algn="l" rtl="0" eaLnBrk="1" fontAlgn="ctr" hangingPunct="1">
              <a:spcBef>
                <a:spcPct val="35000"/>
              </a:spcBef>
              <a:spcAft>
                <a:spcPct val="0"/>
              </a:spcAft>
              <a:buClr>
                <a:schemeClr val="tx2"/>
              </a:buClr>
              <a:buSzPct val="175000"/>
              <a:buChar char="•"/>
              <a:defRPr sz="2400">
                <a:solidFill>
                  <a:schemeClr val="tx1"/>
                </a:solidFill>
                <a:latin typeface="+mn-lt"/>
                <a:ea typeface="+mn-ea"/>
                <a:cs typeface="+mn-cs"/>
              </a:defRPr>
            </a:lvl1pPr>
            <a:lvl2pPr marL="812800" indent="-277813" algn="l" rtl="0" eaLnBrk="1" fontAlgn="ctr" hangingPunct="1">
              <a:spcBef>
                <a:spcPct val="0"/>
              </a:spcBef>
              <a:spcAft>
                <a:spcPct val="0"/>
              </a:spcAft>
              <a:buClr>
                <a:schemeClr val="tx1"/>
              </a:buClr>
              <a:buFont typeface="Arial" pitchFamily="34" charset="0"/>
              <a:buChar char="•"/>
              <a:defRPr sz="2000">
                <a:solidFill>
                  <a:schemeClr val="tx1"/>
                </a:solidFill>
                <a:latin typeface="+mn-lt"/>
                <a:cs typeface="+mn-cs"/>
              </a:defRPr>
            </a:lvl2pPr>
            <a:lvl3pPr marL="1168400" indent="-176213" algn="l" rtl="0" eaLnBrk="1" fontAlgn="ctr" hangingPunct="1">
              <a:spcBef>
                <a:spcPct val="0"/>
              </a:spcBef>
              <a:spcAft>
                <a:spcPct val="0"/>
              </a:spcAft>
              <a:buFont typeface="Arial" pitchFamily="34" charset="0"/>
              <a:buChar char="–"/>
              <a:defRPr>
                <a:solidFill>
                  <a:schemeClr val="tx1"/>
                </a:solidFill>
                <a:latin typeface="+mn-lt"/>
                <a:cs typeface="+mn-cs"/>
              </a:defRPr>
            </a:lvl3pPr>
            <a:lvl4pPr marL="1524000" indent="-176213" algn="l" rtl="0" eaLnBrk="1" fontAlgn="ctr" hangingPunct="1">
              <a:spcBef>
                <a:spcPct val="0"/>
              </a:spcBef>
              <a:spcAft>
                <a:spcPct val="0"/>
              </a:spcAft>
              <a:buFont typeface="Arial" pitchFamily="34" charset="0"/>
              <a:buChar char="–"/>
              <a:defRPr sz="1600">
                <a:solidFill>
                  <a:schemeClr val="tx1"/>
                </a:solidFill>
                <a:latin typeface="+mn-lt"/>
                <a:cs typeface="+mn-cs"/>
              </a:defRPr>
            </a:lvl4pPr>
            <a:lvl5pPr marL="1879600" indent="-176213" algn="l" rtl="0" eaLnBrk="1" fontAlgn="base" hangingPunct="1">
              <a:spcBef>
                <a:spcPct val="0"/>
              </a:spcBef>
              <a:spcAft>
                <a:spcPct val="0"/>
              </a:spcAft>
              <a:buChar char="»"/>
              <a:defRPr sz="1400">
                <a:solidFill>
                  <a:schemeClr val="tx1"/>
                </a:solidFill>
                <a:latin typeface="+mn-lt"/>
                <a:cs typeface="+mn-cs"/>
              </a:defRPr>
            </a:lvl5pPr>
            <a:lvl6pPr marL="2336800" indent="-176213" algn="l" rtl="0" eaLnBrk="1" fontAlgn="base" hangingPunct="1">
              <a:spcBef>
                <a:spcPct val="0"/>
              </a:spcBef>
              <a:spcAft>
                <a:spcPct val="0"/>
              </a:spcAft>
              <a:buChar char="»"/>
              <a:defRPr sz="1400">
                <a:solidFill>
                  <a:schemeClr val="tx1"/>
                </a:solidFill>
                <a:latin typeface="+mn-lt"/>
                <a:cs typeface="+mn-cs"/>
              </a:defRPr>
            </a:lvl6pPr>
            <a:lvl7pPr marL="2794000" indent="-176213" algn="l" rtl="0" eaLnBrk="1" fontAlgn="base" hangingPunct="1">
              <a:spcBef>
                <a:spcPct val="0"/>
              </a:spcBef>
              <a:spcAft>
                <a:spcPct val="0"/>
              </a:spcAft>
              <a:buChar char="»"/>
              <a:defRPr sz="1400">
                <a:solidFill>
                  <a:schemeClr val="tx1"/>
                </a:solidFill>
                <a:latin typeface="+mn-lt"/>
                <a:cs typeface="+mn-cs"/>
              </a:defRPr>
            </a:lvl7pPr>
            <a:lvl8pPr marL="3251200" indent="-176213" algn="l" rtl="0" eaLnBrk="1" fontAlgn="base" hangingPunct="1">
              <a:spcBef>
                <a:spcPct val="0"/>
              </a:spcBef>
              <a:spcAft>
                <a:spcPct val="0"/>
              </a:spcAft>
              <a:buChar char="»"/>
              <a:defRPr sz="1400">
                <a:solidFill>
                  <a:schemeClr val="tx1"/>
                </a:solidFill>
                <a:latin typeface="+mn-lt"/>
                <a:cs typeface="+mn-cs"/>
              </a:defRPr>
            </a:lvl8pPr>
            <a:lvl9pPr marL="3708400" indent="-176213" algn="l" rtl="0" eaLnBrk="1" fontAlgn="base" hangingPunct="1">
              <a:spcBef>
                <a:spcPct val="0"/>
              </a:spcBef>
              <a:spcAft>
                <a:spcPct val="0"/>
              </a:spcAft>
              <a:buChar char="»"/>
              <a:defRPr sz="1400">
                <a:solidFill>
                  <a:schemeClr val="tx1"/>
                </a:solidFill>
                <a:latin typeface="+mn-lt"/>
                <a:cs typeface="+mn-cs"/>
              </a:defRPr>
            </a:lvl9pPr>
          </a:lstStyle>
          <a:p>
            <a:pPr marL="0" indent="0">
              <a:spcBef>
                <a:spcPts val="1200"/>
              </a:spcBef>
              <a:buFontTx/>
              <a:buNone/>
            </a:pPr>
            <a:r>
              <a:rPr lang="en-US" sz="3600" kern="0" dirty="0" smtClean="0">
                <a:hlinkClick r:id="rId4" tooltip="Link to Hemingway App"/>
              </a:rPr>
              <a:t>www.hemingwayapp.com</a:t>
            </a:r>
            <a:r>
              <a:rPr lang="en-US" sz="3600" kern="0" dirty="0" smtClean="0"/>
              <a:t> </a:t>
            </a:r>
          </a:p>
        </p:txBody>
      </p:sp>
      <p:sp>
        <p:nvSpPr>
          <p:cNvPr id="2" name="Title 1"/>
          <p:cNvSpPr>
            <a:spLocks noGrp="1"/>
          </p:cNvSpPr>
          <p:nvPr>
            <p:ph type="title"/>
          </p:nvPr>
        </p:nvSpPr>
        <p:spPr>
          <a:xfrm>
            <a:off x="457200" y="4501662"/>
            <a:ext cx="6611815" cy="896814"/>
          </a:xfrm>
          <a:solidFill>
            <a:schemeClr val="bg1">
              <a:lumMod val="85000"/>
              <a:alpha val="35000"/>
            </a:schemeClr>
          </a:solidFill>
        </p:spPr>
        <p:txBody>
          <a:bodyPr/>
          <a:lstStyle/>
          <a:p>
            <a:r>
              <a:rPr lang="en-US" sz="5400" dirty="0" smtClean="0"/>
              <a:t>3. Hemingway app</a:t>
            </a:r>
            <a:endParaRPr lang="en-US" sz="5400" dirty="0"/>
          </a:p>
        </p:txBody>
      </p:sp>
    </p:spTree>
    <p:extLst>
      <p:ext uri="{BB962C8B-B14F-4D97-AF65-F5344CB8AC3E}">
        <p14:creationId xmlns:p14="http://schemas.microsoft.com/office/powerpoint/2010/main" val="2412789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4. Pair writing</a:t>
            </a:r>
            <a:endParaRPr lang="en-US" sz="5400" dirty="0"/>
          </a:p>
        </p:txBody>
      </p:sp>
      <p:sp>
        <p:nvSpPr>
          <p:cNvPr id="3" name="Content Placeholder 2"/>
          <p:cNvSpPr>
            <a:spLocks noGrp="1"/>
          </p:cNvSpPr>
          <p:nvPr>
            <p:ph idx="1"/>
          </p:nvPr>
        </p:nvSpPr>
        <p:spPr>
          <a:xfrm>
            <a:off x="457200" y="1557421"/>
            <a:ext cx="8291513" cy="4830679"/>
          </a:xfrm>
        </p:spPr>
        <p:txBody>
          <a:bodyPr/>
          <a:lstStyle/>
          <a:p>
            <a:pPr marL="0" indent="0">
              <a:buNone/>
            </a:pPr>
            <a:r>
              <a:rPr lang="en-US" sz="3200" dirty="0" smtClean="0"/>
              <a:t>Team up with someone who doesn’t know the context of your communication.</a:t>
            </a:r>
          </a:p>
          <a:p>
            <a:pPr marL="0" indent="0">
              <a:buNone/>
            </a:pPr>
            <a:r>
              <a:rPr lang="en-US" sz="3200" dirty="0" smtClean="0"/>
              <a:t>Get them to ask you critical questions:</a:t>
            </a:r>
          </a:p>
          <a:p>
            <a:pPr fontAlgn="base">
              <a:buSzPct val="150000"/>
            </a:pPr>
            <a:r>
              <a:rPr lang="en-US" sz="3200" dirty="0" smtClean="0"/>
              <a:t>Who’s </a:t>
            </a:r>
            <a:r>
              <a:rPr lang="en-US" sz="3200" dirty="0"/>
              <a:t>the target audience?</a:t>
            </a:r>
          </a:p>
          <a:p>
            <a:pPr fontAlgn="base">
              <a:buSzPct val="150000"/>
            </a:pPr>
            <a:r>
              <a:rPr lang="en-US" sz="3200" dirty="0" smtClean="0"/>
              <a:t>Is </a:t>
            </a:r>
            <a:r>
              <a:rPr lang="en-US" sz="3200" dirty="0"/>
              <a:t>this the best angle?</a:t>
            </a:r>
          </a:p>
          <a:p>
            <a:pPr fontAlgn="base">
              <a:buSzPct val="150000"/>
            </a:pPr>
            <a:r>
              <a:rPr lang="en-US" sz="3200" dirty="0" smtClean="0"/>
              <a:t>Are the key points at </a:t>
            </a:r>
            <a:r>
              <a:rPr lang="en-US" sz="3200" dirty="0"/>
              <a:t>the top?</a:t>
            </a:r>
          </a:p>
          <a:p>
            <a:pPr fontAlgn="base">
              <a:buSzPct val="150000"/>
            </a:pPr>
            <a:r>
              <a:rPr lang="en-US" sz="3200" dirty="0"/>
              <a:t>What do you mean by this?</a:t>
            </a:r>
          </a:p>
          <a:p>
            <a:pPr fontAlgn="base">
              <a:buSzPct val="150000"/>
            </a:pPr>
            <a:r>
              <a:rPr lang="en-US" sz="3200" dirty="0" smtClean="0"/>
              <a:t>Is </a:t>
            </a:r>
            <a:r>
              <a:rPr lang="en-US" sz="3200" dirty="0"/>
              <a:t>there a simpler way to say this</a:t>
            </a:r>
            <a:r>
              <a:rPr lang="en-US" sz="3200" dirty="0" smtClean="0"/>
              <a:t>?</a:t>
            </a:r>
          </a:p>
        </p:txBody>
      </p:sp>
    </p:spTree>
    <p:extLst>
      <p:ext uri="{BB962C8B-B14F-4D97-AF65-F5344CB8AC3E}">
        <p14:creationId xmlns:p14="http://schemas.microsoft.com/office/powerpoint/2010/main" val="2068485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820" y="2755391"/>
            <a:ext cx="3474164" cy="3894791"/>
          </a:xfrm>
          <a:solidFill>
            <a:schemeClr val="bg1">
              <a:lumMod val="65000"/>
              <a:alpha val="43000"/>
            </a:schemeClr>
          </a:solidFill>
        </p:spPr>
        <p:txBody>
          <a:bodyPr/>
          <a:lstStyle/>
          <a:p>
            <a:r>
              <a:rPr lang="en-US" sz="6000" dirty="0" smtClean="0"/>
              <a:t>Alt text: </a:t>
            </a:r>
            <a:br>
              <a:rPr lang="en-US" sz="6000" dirty="0" smtClean="0"/>
            </a:br>
            <a:r>
              <a:rPr lang="en-US" sz="6000" dirty="0" smtClean="0"/>
              <a:t>what, when and how</a:t>
            </a:r>
            <a:endParaRPr lang="en-US" sz="6000" dirty="0"/>
          </a:p>
        </p:txBody>
      </p:sp>
    </p:spTree>
    <p:extLst>
      <p:ext uri="{BB962C8B-B14F-4D97-AF65-F5344CB8AC3E}">
        <p14:creationId xmlns:p14="http://schemas.microsoft.com/office/powerpoint/2010/main" val="1867135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075"/>
            <a:ext cx="8291513" cy="576263"/>
          </a:xfrm>
        </p:spPr>
        <p:txBody>
          <a:bodyPr/>
          <a:lstStyle/>
          <a:p>
            <a:r>
              <a:rPr lang="en-GB" sz="5400" dirty="0" smtClean="0"/>
              <a:t>Plain English is…</a:t>
            </a:r>
            <a:endParaRPr lang="en-GB" sz="5400" dirty="0"/>
          </a:p>
        </p:txBody>
      </p:sp>
      <p:sp>
        <p:nvSpPr>
          <p:cNvPr id="3" name="Content Placeholder 2"/>
          <p:cNvSpPr>
            <a:spLocks noGrp="1"/>
          </p:cNvSpPr>
          <p:nvPr>
            <p:ph idx="1"/>
          </p:nvPr>
        </p:nvSpPr>
        <p:spPr>
          <a:xfrm>
            <a:off x="457200" y="1903414"/>
            <a:ext cx="8193505" cy="4531476"/>
          </a:xfrm>
        </p:spPr>
        <p:txBody>
          <a:bodyPr/>
          <a:lstStyle/>
          <a:p>
            <a:pPr marL="0" indent="0">
              <a:buNone/>
            </a:pPr>
            <a:r>
              <a:rPr lang="en-US" sz="4000" dirty="0" smtClean="0"/>
              <a:t>‘a </a:t>
            </a:r>
            <a:r>
              <a:rPr lang="en-US" sz="4000" dirty="0"/>
              <a:t>message, </a:t>
            </a:r>
            <a:br>
              <a:rPr lang="en-US" sz="4000" dirty="0"/>
            </a:br>
            <a:r>
              <a:rPr lang="en-US" sz="4000" dirty="0"/>
              <a:t>written with the reader in mind </a:t>
            </a:r>
            <a:r>
              <a:rPr lang="en-US" sz="4000" dirty="0" smtClean="0"/>
              <a:t/>
            </a:r>
            <a:br>
              <a:rPr lang="en-US" sz="4000" dirty="0" smtClean="0"/>
            </a:br>
            <a:r>
              <a:rPr lang="en-US" sz="4000" dirty="0" smtClean="0"/>
              <a:t>and </a:t>
            </a:r>
            <a:r>
              <a:rPr lang="en-US" sz="4000" dirty="0"/>
              <a:t>with the right tone of voice, </a:t>
            </a:r>
            <a:br>
              <a:rPr lang="en-US" sz="4000" dirty="0"/>
            </a:br>
            <a:r>
              <a:rPr lang="en-US" sz="4000" dirty="0"/>
              <a:t>that is clear and concise</a:t>
            </a:r>
            <a:r>
              <a:rPr lang="en-US" sz="4000" dirty="0" smtClean="0"/>
              <a:t>.’</a:t>
            </a:r>
            <a:r>
              <a:rPr lang="en-US" sz="4000" dirty="0"/>
              <a:t/>
            </a:r>
            <a:br>
              <a:rPr lang="en-US" sz="4000" dirty="0"/>
            </a:br>
            <a:r>
              <a:rPr lang="en-US" sz="3600" dirty="0"/>
              <a:t>					</a:t>
            </a:r>
            <a:r>
              <a:rPr lang="en-US" sz="1800" dirty="0"/>
              <a:t>(Plain English Campaign)</a:t>
            </a:r>
            <a:endParaRPr lang="en-GB" sz="3600" dirty="0"/>
          </a:p>
        </p:txBody>
      </p:sp>
    </p:spTree>
    <p:extLst>
      <p:ext uri="{BB962C8B-B14F-4D97-AF65-F5344CB8AC3E}">
        <p14:creationId xmlns:p14="http://schemas.microsoft.com/office/powerpoint/2010/main" val="1683239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What is alt text?</a:t>
            </a:r>
            <a:endParaRPr lang="en-US" sz="5400" dirty="0"/>
          </a:p>
        </p:txBody>
      </p:sp>
      <p:sp>
        <p:nvSpPr>
          <p:cNvPr id="3" name="Content Placeholder 2"/>
          <p:cNvSpPr>
            <a:spLocks noGrp="1"/>
          </p:cNvSpPr>
          <p:nvPr>
            <p:ph idx="1"/>
          </p:nvPr>
        </p:nvSpPr>
        <p:spPr>
          <a:xfrm>
            <a:off x="457200" y="1706880"/>
            <a:ext cx="7859713" cy="4674870"/>
          </a:xfrm>
        </p:spPr>
        <p:txBody>
          <a:bodyPr/>
          <a:lstStyle/>
          <a:p>
            <a:pPr marL="0" indent="0">
              <a:buNone/>
            </a:pPr>
            <a:r>
              <a:rPr lang="en-GB" sz="3200" dirty="0" smtClean="0"/>
              <a:t>A </a:t>
            </a:r>
            <a:r>
              <a:rPr lang="en-GB" sz="3200" b="1" dirty="0" smtClean="0"/>
              <a:t>text</a:t>
            </a:r>
            <a:r>
              <a:rPr lang="en-GB" sz="3200" dirty="0" smtClean="0"/>
              <a:t>ual </a:t>
            </a:r>
            <a:r>
              <a:rPr lang="en-GB" sz="3200" b="1" dirty="0" smtClean="0"/>
              <a:t>alt</a:t>
            </a:r>
            <a:r>
              <a:rPr lang="en-GB" sz="3200" dirty="0" smtClean="0"/>
              <a:t>ernative to non-text elements in digital documents – for example images, graphs or diagrams – that can be read by screen readers. </a:t>
            </a:r>
          </a:p>
          <a:p>
            <a:pPr marL="0" indent="0">
              <a:buNone/>
            </a:pPr>
            <a:endParaRPr lang="en-GB" sz="1400" dirty="0"/>
          </a:p>
          <a:p>
            <a:pPr marL="0" indent="0">
              <a:buNone/>
            </a:pPr>
            <a:r>
              <a:rPr lang="en-GB" sz="3200" dirty="0" smtClean="0"/>
              <a:t>It should be </a:t>
            </a:r>
            <a:r>
              <a:rPr lang="en-GB" sz="3200" b="1" dirty="0" smtClean="0"/>
              <a:t>brief</a:t>
            </a:r>
            <a:r>
              <a:rPr lang="en-GB" sz="3200" dirty="0" smtClean="0"/>
              <a:t> and </a:t>
            </a:r>
            <a:r>
              <a:rPr lang="en-GB" sz="3200" b="1" dirty="0" smtClean="0"/>
              <a:t>relevant</a:t>
            </a:r>
            <a:r>
              <a:rPr lang="en-GB" sz="3200" dirty="0" smtClean="0"/>
              <a:t> to the context.</a:t>
            </a:r>
            <a:endParaRPr lang="en-GB" sz="3200" dirty="0"/>
          </a:p>
        </p:txBody>
      </p:sp>
    </p:spTree>
    <p:extLst>
      <p:ext uri="{BB962C8B-B14F-4D97-AF65-F5344CB8AC3E}">
        <p14:creationId xmlns:p14="http://schemas.microsoft.com/office/powerpoint/2010/main" val="2568530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When to add alt text</a:t>
            </a:r>
            <a:endParaRPr lang="en-US" sz="5400" dirty="0"/>
          </a:p>
        </p:txBody>
      </p:sp>
      <p:sp>
        <p:nvSpPr>
          <p:cNvPr id="3" name="Content Placeholder 2"/>
          <p:cNvSpPr>
            <a:spLocks noGrp="1"/>
          </p:cNvSpPr>
          <p:nvPr>
            <p:ph idx="1"/>
          </p:nvPr>
        </p:nvSpPr>
        <p:spPr>
          <a:xfrm>
            <a:off x="457200" y="1706880"/>
            <a:ext cx="7859713" cy="4674870"/>
          </a:xfrm>
        </p:spPr>
        <p:txBody>
          <a:bodyPr/>
          <a:lstStyle/>
          <a:p>
            <a:r>
              <a:rPr lang="en-GB" sz="3200" dirty="0" smtClean="0"/>
              <a:t>In any document that’s consumed digitally</a:t>
            </a:r>
          </a:p>
          <a:p>
            <a:r>
              <a:rPr lang="en-GB" sz="3200" dirty="0" smtClean="0"/>
              <a:t>If the image has essential information that someone who can’t see it would be missing out on</a:t>
            </a:r>
          </a:p>
          <a:p>
            <a:r>
              <a:rPr lang="en-GB" sz="3200" dirty="0" smtClean="0"/>
              <a:t>Not when it’s purely decorative</a:t>
            </a:r>
          </a:p>
          <a:p>
            <a:r>
              <a:rPr lang="en-GB" sz="3200" dirty="0" smtClean="0"/>
              <a:t>Context is everything! </a:t>
            </a:r>
            <a:endParaRPr lang="en-GB" sz="3200" dirty="0"/>
          </a:p>
        </p:txBody>
      </p:sp>
    </p:spTree>
    <p:extLst>
      <p:ext uri="{BB962C8B-B14F-4D97-AF65-F5344CB8AC3E}">
        <p14:creationId xmlns:p14="http://schemas.microsoft.com/office/powerpoint/2010/main" val="584375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How to write alt text</a:t>
            </a:r>
            <a:endParaRPr lang="en-US" sz="5400" dirty="0"/>
          </a:p>
        </p:txBody>
      </p:sp>
      <p:sp>
        <p:nvSpPr>
          <p:cNvPr id="3" name="Content Placeholder 2"/>
          <p:cNvSpPr>
            <a:spLocks noGrp="1"/>
          </p:cNvSpPr>
          <p:nvPr>
            <p:ph idx="1"/>
          </p:nvPr>
        </p:nvSpPr>
        <p:spPr>
          <a:xfrm>
            <a:off x="457200" y="1706880"/>
            <a:ext cx="7859713" cy="4674870"/>
          </a:xfrm>
        </p:spPr>
        <p:txBody>
          <a:bodyPr/>
          <a:lstStyle/>
          <a:p>
            <a:r>
              <a:rPr lang="en-GB" sz="3200" dirty="0" smtClean="0"/>
              <a:t>Context is everything! </a:t>
            </a:r>
            <a:br>
              <a:rPr lang="en-GB" sz="3200" dirty="0" smtClean="0"/>
            </a:br>
            <a:r>
              <a:rPr lang="en-GB" dirty="0" smtClean="0"/>
              <a:t>(We know we’re repeating ourselves…)</a:t>
            </a:r>
          </a:p>
          <a:p>
            <a:r>
              <a:rPr lang="en-GB" sz="3200" dirty="0" smtClean="0"/>
              <a:t>Every software should have a way to add alt text – look it up</a:t>
            </a:r>
          </a:p>
          <a:p>
            <a:r>
              <a:rPr lang="en-GB" sz="3200" dirty="0"/>
              <a:t>Description, not </a:t>
            </a:r>
            <a:r>
              <a:rPr lang="en-GB" sz="3200" dirty="0" smtClean="0"/>
              <a:t>title</a:t>
            </a:r>
          </a:p>
          <a:p>
            <a:r>
              <a:rPr lang="en-GB" sz="3200" dirty="0"/>
              <a:t>Keep it short – ideally under 125 characters</a:t>
            </a:r>
          </a:p>
          <a:p>
            <a:r>
              <a:rPr lang="en-GB" sz="3200" dirty="0"/>
              <a:t>Don’t include ‘image of,’ ‘picture of,’ </a:t>
            </a:r>
            <a:r>
              <a:rPr lang="en-GB" sz="3200" dirty="0" err="1" smtClean="0"/>
              <a:t>etc</a:t>
            </a:r>
            <a:endParaRPr lang="en-GB" sz="3200" dirty="0" smtClean="0"/>
          </a:p>
          <a:p>
            <a:endParaRPr lang="en-GB" sz="3200" dirty="0" smtClean="0"/>
          </a:p>
        </p:txBody>
      </p:sp>
    </p:spTree>
    <p:extLst>
      <p:ext uri="{BB962C8B-B14F-4D97-AF65-F5344CB8AC3E}">
        <p14:creationId xmlns:p14="http://schemas.microsoft.com/office/powerpoint/2010/main" val="175728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How to write alt text (2)</a:t>
            </a:r>
            <a:endParaRPr lang="en-US" sz="5400" dirty="0"/>
          </a:p>
        </p:txBody>
      </p:sp>
      <p:sp>
        <p:nvSpPr>
          <p:cNvPr id="3" name="Content Placeholder 2"/>
          <p:cNvSpPr>
            <a:spLocks noGrp="1"/>
          </p:cNvSpPr>
          <p:nvPr>
            <p:ph idx="1"/>
          </p:nvPr>
        </p:nvSpPr>
        <p:spPr>
          <a:xfrm>
            <a:off x="457200" y="1706880"/>
            <a:ext cx="7859713" cy="4674870"/>
          </a:xfrm>
        </p:spPr>
        <p:txBody>
          <a:bodyPr/>
          <a:lstStyle/>
          <a:p>
            <a:pPr marL="0" indent="0">
              <a:buNone/>
            </a:pPr>
            <a:r>
              <a:rPr lang="en-GB" sz="3200" dirty="0" smtClean="0"/>
              <a:t>‘If you can close your eyes, </a:t>
            </a:r>
            <a:br>
              <a:rPr lang="en-GB" sz="3200" dirty="0" smtClean="0"/>
            </a:br>
            <a:r>
              <a:rPr lang="en-GB" sz="3200" dirty="0" smtClean="0"/>
              <a:t>have someone read the alt text to you, and imagine a reasonable accurate version of the image, then you’re </a:t>
            </a:r>
            <a:br>
              <a:rPr lang="en-GB" sz="3200" dirty="0" smtClean="0"/>
            </a:br>
            <a:r>
              <a:rPr lang="en-GB" sz="3200" dirty="0" smtClean="0"/>
              <a:t>on the right track.’</a:t>
            </a:r>
            <a:endParaRPr lang="en-GB" sz="3200" dirty="0"/>
          </a:p>
          <a:p>
            <a:pPr marL="0" indent="0">
              <a:buNone/>
            </a:pPr>
            <a:r>
              <a:rPr lang="en-GB" sz="1800" dirty="0" smtClean="0">
                <a:hlinkClick r:id="rId3"/>
              </a:rPr>
              <a:t>Advice from MOZ website</a:t>
            </a:r>
            <a:endParaRPr lang="en-GB" sz="1800" dirty="0" smtClean="0"/>
          </a:p>
        </p:txBody>
      </p:sp>
    </p:spTree>
    <p:extLst>
      <p:ext uri="{BB962C8B-B14F-4D97-AF65-F5344CB8AC3E}">
        <p14:creationId xmlns:p14="http://schemas.microsoft.com/office/powerpoint/2010/main" val="3594981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Let’s practice!</a:t>
            </a:r>
            <a:endParaRPr lang="en-US" sz="5400" dirty="0"/>
          </a:p>
        </p:txBody>
      </p:sp>
    </p:spTree>
    <p:extLst>
      <p:ext uri="{BB962C8B-B14F-4D97-AF65-F5344CB8AC3E}">
        <p14:creationId xmlns:p14="http://schemas.microsoft.com/office/powerpoint/2010/main" val="3655249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Tools for alt text</a:t>
            </a:r>
            <a:endParaRPr lang="en-US" sz="5400" dirty="0"/>
          </a:p>
        </p:txBody>
      </p:sp>
      <p:sp>
        <p:nvSpPr>
          <p:cNvPr id="3" name="Content Placeholder 2"/>
          <p:cNvSpPr>
            <a:spLocks noGrp="1"/>
          </p:cNvSpPr>
          <p:nvPr>
            <p:ph idx="1"/>
          </p:nvPr>
        </p:nvSpPr>
        <p:spPr>
          <a:xfrm>
            <a:off x="457200" y="1731264"/>
            <a:ext cx="7859713" cy="4650486"/>
          </a:xfrm>
        </p:spPr>
        <p:txBody>
          <a:bodyPr/>
          <a:lstStyle/>
          <a:p>
            <a:r>
              <a:rPr lang="en-GB" dirty="0" err="1" smtClean="0"/>
              <a:t>WebAIM</a:t>
            </a:r>
            <a:r>
              <a:rPr lang="en-GB" dirty="0" smtClean="0"/>
              <a:t> alternative text article: </a:t>
            </a:r>
            <a:r>
              <a:rPr lang="en-GB" dirty="0" smtClean="0">
                <a:hlinkClick r:id="rId3" tooltip="Article on writing alternative image descriptions for web pages"/>
              </a:rPr>
              <a:t>https://webaim.org/techniques/alttext/</a:t>
            </a:r>
            <a:endParaRPr lang="en-GB" dirty="0" smtClean="0"/>
          </a:p>
          <a:p>
            <a:r>
              <a:rPr lang="en-GB" dirty="0" smtClean="0"/>
              <a:t>Interactive training tutorial: </a:t>
            </a:r>
            <a:r>
              <a:rPr lang="en-GB" dirty="0" smtClean="0">
                <a:hlinkClick r:id="rId4" tooltip="Alt text tutorial called Poet Training Tool"/>
              </a:rPr>
              <a:t>https://poet.diagramcenter.org/</a:t>
            </a:r>
            <a:r>
              <a:rPr lang="en-GB" dirty="0" smtClean="0"/>
              <a:t> </a:t>
            </a:r>
          </a:p>
          <a:p>
            <a:r>
              <a:rPr lang="en-GB" dirty="0" smtClean="0"/>
              <a:t>Quick alternative text quiz: </a:t>
            </a:r>
            <a:r>
              <a:rPr lang="en-GB" dirty="0">
                <a:hlinkClick r:id="rId5" tooltip="Quiz on how to add alt text to PowerPoint slides"/>
              </a:rPr>
              <a:t>https://ccconlineed.instructure.com/courses/970/quizzes/10685</a:t>
            </a:r>
            <a:r>
              <a:rPr lang="en-GB" dirty="0" smtClean="0">
                <a:hlinkClick r:id="rId5" tooltip="Quiz on how to add alt text to PowerPoint slides"/>
              </a:rPr>
              <a:t>/</a:t>
            </a:r>
            <a:endParaRPr lang="en-GB" dirty="0" smtClean="0"/>
          </a:p>
        </p:txBody>
      </p:sp>
    </p:spTree>
    <p:extLst>
      <p:ext uri="{BB962C8B-B14F-4D97-AF65-F5344CB8AC3E}">
        <p14:creationId xmlns:p14="http://schemas.microsoft.com/office/powerpoint/2010/main" val="348621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two figures, one scratching her head, the other looking through binoculars"/>
          <p:cNvPicPr>
            <a:picLocks noChangeAspect="1"/>
          </p:cNvPicPr>
          <p:nvPr/>
        </p:nvPicPr>
        <p:blipFill rotWithShape="1">
          <a:blip r:embed="rId3">
            <a:extLst>
              <a:ext uri="{28A0092B-C50C-407E-A947-70E740481C1C}">
                <a14:useLocalDpi xmlns:a14="http://schemas.microsoft.com/office/drawing/2010/main" val="0"/>
              </a:ext>
            </a:extLst>
          </a:blip>
          <a:srcRect l="13869"/>
          <a:stretch/>
        </p:blipFill>
        <p:spPr>
          <a:xfrm>
            <a:off x="5410200" y="285750"/>
            <a:ext cx="4457700" cy="6572250"/>
          </a:xfrm>
          <a:prstGeom prst="rect">
            <a:avLst/>
          </a:prstGeom>
        </p:spPr>
      </p:pic>
      <p:sp>
        <p:nvSpPr>
          <p:cNvPr id="2" name="Title 1"/>
          <p:cNvSpPr>
            <a:spLocks noGrp="1"/>
          </p:cNvSpPr>
          <p:nvPr>
            <p:ph type="title"/>
          </p:nvPr>
        </p:nvSpPr>
        <p:spPr>
          <a:xfrm>
            <a:off x="457200" y="549276"/>
            <a:ext cx="8291513" cy="935038"/>
          </a:xfrm>
        </p:spPr>
        <p:txBody>
          <a:bodyPr/>
          <a:lstStyle/>
          <a:p>
            <a:r>
              <a:rPr lang="en-US" sz="5400" dirty="0" smtClean="0"/>
              <a:t>Contact us</a:t>
            </a:r>
            <a:endParaRPr lang="en-US" sz="5400" dirty="0"/>
          </a:p>
        </p:txBody>
      </p:sp>
      <p:sp>
        <p:nvSpPr>
          <p:cNvPr id="3" name="Content Placeholder 2"/>
          <p:cNvSpPr>
            <a:spLocks noGrp="1"/>
          </p:cNvSpPr>
          <p:nvPr>
            <p:ph idx="1"/>
          </p:nvPr>
        </p:nvSpPr>
        <p:spPr>
          <a:xfrm>
            <a:off x="457200" y="1731264"/>
            <a:ext cx="7859713" cy="4650486"/>
          </a:xfrm>
        </p:spPr>
        <p:txBody>
          <a:bodyPr/>
          <a:lstStyle/>
          <a:p>
            <a:r>
              <a:rPr lang="en-GB" sz="2800" dirty="0" smtClean="0"/>
              <a:t>Sarah: </a:t>
            </a:r>
            <a:br>
              <a:rPr lang="en-GB" sz="2800" dirty="0" smtClean="0"/>
            </a:br>
            <a:r>
              <a:rPr lang="en-GB" sz="2800" dirty="0" smtClean="0">
                <a:hlinkClick r:id="rId4"/>
              </a:rPr>
              <a:t>S.M.Fisher@kent.ac.uk</a:t>
            </a:r>
            <a:endParaRPr lang="en-GB" sz="2800" dirty="0" smtClean="0"/>
          </a:p>
          <a:p>
            <a:r>
              <a:rPr lang="en-GB" sz="2800" dirty="0" smtClean="0"/>
              <a:t>Angela: </a:t>
            </a:r>
            <a:br>
              <a:rPr lang="en-GB" sz="2800" dirty="0" smtClean="0"/>
            </a:br>
            <a:r>
              <a:rPr lang="en-GB" sz="2800" dirty="0" smtClean="0">
                <a:hlinkClick r:id="rId5"/>
              </a:rPr>
              <a:t>A.Groth-Seary@kent.ac.uk</a:t>
            </a:r>
            <a:r>
              <a:rPr lang="en-GB" sz="2800" dirty="0" smtClean="0"/>
              <a:t> </a:t>
            </a:r>
            <a:endParaRPr lang="en-GB" sz="2800" dirty="0" smtClean="0"/>
          </a:p>
        </p:txBody>
      </p:sp>
    </p:spTree>
    <p:extLst>
      <p:ext uri="{BB962C8B-B14F-4D97-AF65-F5344CB8AC3E}">
        <p14:creationId xmlns:p14="http://schemas.microsoft.com/office/powerpoint/2010/main" val="2282368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6"/>
            <a:ext cx="8291513" cy="935038"/>
          </a:xfrm>
        </p:spPr>
        <p:txBody>
          <a:bodyPr/>
          <a:lstStyle/>
          <a:p>
            <a:r>
              <a:rPr lang="en-US" sz="5400" dirty="0" smtClean="0"/>
              <a:t>Image credits:</a:t>
            </a:r>
            <a:endParaRPr lang="en-US" sz="5400" dirty="0"/>
          </a:p>
        </p:txBody>
      </p:sp>
      <p:sp>
        <p:nvSpPr>
          <p:cNvPr id="3" name="Content Placeholder 2"/>
          <p:cNvSpPr>
            <a:spLocks noGrp="1"/>
          </p:cNvSpPr>
          <p:nvPr>
            <p:ph idx="1"/>
          </p:nvPr>
        </p:nvSpPr>
        <p:spPr>
          <a:xfrm>
            <a:off x="457200" y="1484313"/>
            <a:ext cx="7859713" cy="4897437"/>
          </a:xfrm>
        </p:spPr>
        <p:txBody>
          <a:bodyPr/>
          <a:lstStyle/>
          <a:p>
            <a:r>
              <a:rPr lang="en-GB" sz="2000" dirty="0" smtClean="0"/>
              <a:t>Title slide: ‘Can’t see the wood for the trees?’ Bonny Colville-Hyde </a:t>
            </a:r>
            <a:r>
              <a:rPr lang="en-GB" sz="2000" dirty="0">
                <a:hlinkClick r:id="rId3" tooltip="Image from Almost Exact website"/>
              </a:rPr>
              <a:t>http://www.almostexact.com</a:t>
            </a:r>
            <a:r>
              <a:rPr lang="en-GB" sz="2000" dirty="0" smtClean="0">
                <a:hlinkClick r:id="rId3" tooltip="Image from Almost Exact website"/>
              </a:rPr>
              <a:t>/</a:t>
            </a:r>
            <a:r>
              <a:rPr lang="en-GB" sz="2000" dirty="0" smtClean="0"/>
              <a:t> used with permission</a:t>
            </a:r>
          </a:p>
          <a:p>
            <a:r>
              <a:rPr lang="en-GB" sz="2000" dirty="0" smtClean="0"/>
              <a:t>Push button: </a:t>
            </a:r>
            <a:r>
              <a:rPr lang="en-US" sz="2000" dirty="0" err="1" smtClean="0">
                <a:hlinkClick r:id="rId4"/>
              </a:rPr>
              <a:t>slobo</a:t>
            </a:r>
            <a:r>
              <a:rPr lang="en-US" sz="2000" dirty="0" smtClean="0"/>
              <a:t> /</a:t>
            </a:r>
            <a:r>
              <a:rPr lang="en-US" sz="2000" dirty="0"/>
              <a:t> Getty </a:t>
            </a:r>
            <a:r>
              <a:rPr lang="en-US" sz="2000" dirty="0" smtClean="0"/>
              <a:t>Images</a:t>
            </a:r>
          </a:p>
          <a:p>
            <a:r>
              <a:rPr lang="en-US" sz="2000" dirty="0" smtClean="0"/>
              <a:t>Crystal: </a:t>
            </a:r>
            <a:r>
              <a:rPr lang="en-US" sz="2000" dirty="0" err="1" smtClean="0">
                <a:hlinkClick r:id="rId5"/>
              </a:rPr>
              <a:t>jdurham</a:t>
            </a:r>
            <a:r>
              <a:rPr lang="en-US" sz="2000" dirty="0" smtClean="0"/>
              <a:t> at </a:t>
            </a:r>
            <a:r>
              <a:rPr lang="en-GB" sz="2000" dirty="0">
                <a:hlinkClick r:id="rId6"/>
              </a:rPr>
              <a:t>https://morguefile.com/p/599042</a:t>
            </a:r>
            <a:endParaRPr lang="en-US" sz="2000" dirty="0" smtClean="0"/>
          </a:p>
          <a:p>
            <a:r>
              <a:rPr lang="en-GB" sz="2000" dirty="0" smtClean="0"/>
              <a:t>Venn diagram: </a:t>
            </a:r>
            <a:r>
              <a:rPr lang="en-GB" sz="2000" dirty="0" smtClean="0">
                <a:hlinkClick r:id="rId7" tooltip="From Ned Potter website"/>
              </a:rPr>
              <a:t>https://www.ned-potter.com/blog/where-to-start-when-planning-talk-or-teaching-session</a:t>
            </a:r>
            <a:endParaRPr lang="en-GB" sz="2000" dirty="0" smtClean="0"/>
          </a:p>
          <a:p>
            <a:r>
              <a:rPr lang="en-GB" sz="2000" dirty="0" smtClean="0"/>
              <a:t>Ernest Hemingway: public domain, Lloyd Arnold 1939</a:t>
            </a:r>
          </a:p>
          <a:p>
            <a:r>
              <a:rPr lang="en-GB" sz="2000" dirty="0" smtClean="0"/>
              <a:t>Golden retriever: </a:t>
            </a:r>
            <a:r>
              <a:rPr lang="en-GB" sz="2000" dirty="0">
                <a:hlinkClick r:id="rId8" tooltip="Golden retriever photo from Pexel website"/>
              </a:rPr>
              <a:t>https://www.pexels.com/photo/adult-golden-retriever-close-up-photo-752383</a:t>
            </a:r>
            <a:r>
              <a:rPr lang="en-GB" sz="2000" dirty="0" smtClean="0">
                <a:hlinkClick r:id="rId8" tooltip="Golden retriever photo from Pexel website"/>
              </a:rPr>
              <a:t>/</a:t>
            </a:r>
            <a:endParaRPr lang="en-GB" sz="2000" dirty="0" smtClean="0"/>
          </a:p>
          <a:p>
            <a:r>
              <a:rPr lang="en-GB" sz="2000" dirty="0" smtClean="0"/>
              <a:t>Pancakes: </a:t>
            </a:r>
            <a:r>
              <a:rPr lang="en-GB" sz="2000" dirty="0">
                <a:hlinkClick r:id="rId9"/>
              </a:rPr>
              <a:t>https://theprettybee.com/basic-vegan-pancake-recipe/</a:t>
            </a:r>
            <a:endParaRPr lang="en-GB" sz="2000" dirty="0"/>
          </a:p>
        </p:txBody>
      </p:sp>
    </p:spTree>
    <p:extLst>
      <p:ext uri="{BB962C8B-B14F-4D97-AF65-F5344CB8AC3E}">
        <p14:creationId xmlns:p14="http://schemas.microsoft.com/office/powerpoint/2010/main" val="36142799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386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ccessibility door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4" y="254569"/>
            <a:ext cx="11926128" cy="7939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9785" y="884005"/>
            <a:ext cx="4980432" cy="4511040"/>
          </a:xfrm>
          <a:solidFill>
            <a:schemeClr val="bg1">
              <a:lumMod val="85000"/>
              <a:alpha val="37000"/>
            </a:schemeClr>
          </a:solidFill>
        </p:spPr>
        <p:txBody>
          <a:bodyPr/>
          <a:lstStyle/>
          <a:p>
            <a:r>
              <a:rPr lang="en-US" sz="6000" dirty="0" smtClean="0"/>
              <a:t>Why </a:t>
            </a:r>
            <a:br>
              <a:rPr lang="en-US" sz="6000" dirty="0" smtClean="0"/>
            </a:br>
            <a:r>
              <a:rPr lang="en-US" sz="6000" dirty="0" smtClean="0"/>
              <a:t>plain English is vital for accessibility</a:t>
            </a:r>
            <a:endParaRPr lang="en-US" sz="6000" dirty="0"/>
          </a:p>
        </p:txBody>
      </p:sp>
    </p:spTree>
    <p:extLst>
      <p:ext uri="{BB962C8B-B14F-4D97-AF65-F5344CB8AC3E}">
        <p14:creationId xmlns:p14="http://schemas.microsoft.com/office/powerpoint/2010/main" val="98816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77440"/>
            <a:ext cx="8434136" cy="4131310"/>
          </a:xfrm>
        </p:spPr>
        <p:txBody>
          <a:bodyPr/>
          <a:lstStyle/>
          <a:p>
            <a:pPr marL="0" indent="0">
              <a:buNone/>
            </a:pPr>
            <a:r>
              <a:rPr lang="en-GB" sz="4000" dirty="0"/>
              <a:t>Writing in plain English </a:t>
            </a:r>
            <a:br>
              <a:rPr lang="en-GB" sz="4000" dirty="0"/>
            </a:br>
            <a:r>
              <a:rPr lang="en-GB" sz="4000" dirty="0"/>
              <a:t>makes communications </a:t>
            </a:r>
            <a:br>
              <a:rPr lang="en-GB" sz="4000" dirty="0"/>
            </a:br>
            <a:r>
              <a:rPr lang="en-GB" sz="4000" dirty="0"/>
              <a:t>‘accessible to a greater number of people and may reduce demand for special accessible versions.’</a:t>
            </a:r>
            <a:br>
              <a:rPr lang="en-GB" sz="4000" dirty="0"/>
            </a:br>
            <a:r>
              <a:rPr lang="en-GB" sz="3200" dirty="0"/>
              <a:t/>
            </a:r>
            <a:br>
              <a:rPr lang="en-GB" sz="3200" dirty="0"/>
            </a:br>
            <a:r>
              <a:rPr lang="en-GB" sz="1600" dirty="0"/>
              <a:t>(Government guidance on accessible communication formats)</a:t>
            </a:r>
            <a:endParaRPr lang="en-US" sz="2800" dirty="0"/>
          </a:p>
        </p:txBody>
      </p:sp>
      <p:sp>
        <p:nvSpPr>
          <p:cNvPr id="2" name="Title 1"/>
          <p:cNvSpPr>
            <a:spLocks noGrp="1"/>
          </p:cNvSpPr>
          <p:nvPr>
            <p:ph type="title"/>
          </p:nvPr>
        </p:nvSpPr>
        <p:spPr>
          <a:xfrm>
            <a:off x="457200" y="549275"/>
            <a:ext cx="8291513" cy="1412529"/>
          </a:xfrm>
        </p:spPr>
        <p:txBody>
          <a:bodyPr/>
          <a:lstStyle/>
          <a:p>
            <a:r>
              <a:rPr lang="en-GB" sz="5400" dirty="0"/>
              <a:t>Plain English =  accessible language</a:t>
            </a:r>
            <a:endParaRPr lang="en-US" sz="5400" dirty="0"/>
          </a:p>
        </p:txBody>
      </p:sp>
    </p:spTree>
    <p:extLst>
      <p:ext uri="{BB962C8B-B14F-4D97-AF65-F5344CB8AC3E}">
        <p14:creationId xmlns:p14="http://schemas.microsoft.com/office/powerpoint/2010/main" val="3804770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77440"/>
            <a:ext cx="8434136" cy="4131310"/>
          </a:xfrm>
        </p:spPr>
        <p:txBody>
          <a:bodyPr/>
          <a:lstStyle/>
          <a:p>
            <a:pPr marL="0" indent="0">
              <a:buNone/>
            </a:pPr>
            <a:r>
              <a:rPr lang="en-GB" sz="4000" dirty="0"/>
              <a:t>What that looks like:</a:t>
            </a:r>
            <a:br>
              <a:rPr lang="en-GB" sz="4000" dirty="0"/>
            </a:br>
            <a:r>
              <a:rPr lang="en-GB" sz="4000" dirty="0">
                <a:hlinkClick r:id="rId3"/>
              </a:rPr>
              <a:t>GitHub dyslexia simulator</a:t>
            </a:r>
            <a:r>
              <a:rPr lang="en-GB" sz="4000" dirty="0"/>
              <a:t> </a:t>
            </a:r>
            <a:endParaRPr lang="en-US" sz="2800" dirty="0"/>
          </a:p>
        </p:txBody>
      </p:sp>
      <p:sp>
        <p:nvSpPr>
          <p:cNvPr id="2" name="Title 1"/>
          <p:cNvSpPr>
            <a:spLocks noGrp="1"/>
          </p:cNvSpPr>
          <p:nvPr>
            <p:ph type="title"/>
          </p:nvPr>
        </p:nvSpPr>
        <p:spPr>
          <a:xfrm>
            <a:off x="457200" y="549275"/>
            <a:ext cx="8291513" cy="1412529"/>
          </a:xfrm>
        </p:spPr>
        <p:txBody>
          <a:bodyPr/>
          <a:lstStyle/>
          <a:p>
            <a:r>
              <a:rPr lang="en-GB" sz="4800" dirty="0"/>
              <a:t>10% of people are dyslexic</a:t>
            </a:r>
            <a:endParaRPr lang="en-US" sz="4800" dirty="0"/>
          </a:p>
        </p:txBody>
      </p:sp>
    </p:spTree>
    <p:extLst>
      <p:ext uri="{BB962C8B-B14F-4D97-AF65-F5344CB8AC3E}">
        <p14:creationId xmlns:p14="http://schemas.microsoft.com/office/powerpoint/2010/main" val="1644130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63330"/>
            <a:ext cx="8434136" cy="4454012"/>
          </a:xfrm>
        </p:spPr>
        <p:txBody>
          <a:bodyPr/>
          <a:lstStyle/>
          <a:p>
            <a:pPr marL="0" indent="0">
              <a:buNone/>
            </a:pPr>
            <a:r>
              <a:rPr lang="en-US" sz="3200" dirty="0" smtClean="0"/>
              <a:t>‘</a:t>
            </a:r>
            <a:r>
              <a:rPr lang="en-US" sz="3200" dirty="0"/>
              <a:t>Then you </a:t>
            </a:r>
            <a:r>
              <a:rPr lang="en-US" sz="3200" dirty="0" err="1"/>
              <a:t>realise</a:t>
            </a:r>
            <a:r>
              <a:rPr lang="en-US" sz="3200" dirty="0"/>
              <a:t> it is in ZX281 rather than ZX182 and you’ve edited the wrong one. There goes an hour.</a:t>
            </a:r>
            <a:br>
              <a:rPr lang="en-US" sz="3200" dirty="0"/>
            </a:br>
            <a:r>
              <a:rPr lang="en-US" sz="3200" dirty="0"/>
              <a:t/>
            </a:r>
            <a:br>
              <a:rPr lang="en-US" sz="3200" dirty="0"/>
            </a:br>
            <a:r>
              <a:rPr lang="en-US" sz="3200" dirty="0"/>
              <a:t>A voice in your head is shouting “idiot” but you don’t believe in giving up in the face of adversity, so this goes on for another hour. The stress is causing the text to move and float around. You can no longer understand the words in the original email.’</a:t>
            </a:r>
          </a:p>
        </p:txBody>
      </p:sp>
      <p:sp>
        <p:nvSpPr>
          <p:cNvPr id="2" name="Title 1"/>
          <p:cNvSpPr>
            <a:spLocks noGrp="1"/>
          </p:cNvSpPr>
          <p:nvPr>
            <p:ph type="title"/>
          </p:nvPr>
        </p:nvSpPr>
        <p:spPr>
          <a:xfrm>
            <a:off x="457200" y="549276"/>
            <a:ext cx="8291513" cy="1014054"/>
          </a:xfrm>
        </p:spPr>
        <p:txBody>
          <a:bodyPr/>
          <a:lstStyle/>
          <a:p>
            <a:r>
              <a:rPr lang="en-GB" sz="4800" dirty="0"/>
              <a:t>A dyslexic Kent professor:</a:t>
            </a:r>
            <a:endParaRPr lang="en-US" sz="4800" dirty="0"/>
          </a:p>
        </p:txBody>
      </p:sp>
    </p:spTree>
    <p:extLst>
      <p:ext uri="{BB962C8B-B14F-4D97-AF65-F5344CB8AC3E}">
        <p14:creationId xmlns:p14="http://schemas.microsoft.com/office/powerpoint/2010/main" val="3250415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ystal resting on a leaf; the crystal is a metaphor for plain English. A crystal is the logo of the Plain Enlgish Campaign."/>
          <p:cNvPicPr>
            <a:picLocks noChangeAspect="1"/>
          </p:cNvPicPr>
          <p:nvPr/>
        </p:nvPicPr>
        <p:blipFill rotWithShape="1">
          <a:blip r:embed="rId3" cstate="print">
            <a:extLst>
              <a:ext uri="{28A0092B-C50C-407E-A947-70E740481C1C}">
                <a14:useLocalDpi xmlns:a14="http://schemas.microsoft.com/office/drawing/2010/main" val="0"/>
              </a:ext>
            </a:extLst>
          </a:blip>
          <a:srcRect l="37116"/>
          <a:stretch/>
        </p:blipFill>
        <p:spPr>
          <a:xfrm>
            <a:off x="5669280" y="268224"/>
            <a:ext cx="5523744" cy="6588000"/>
          </a:xfrm>
          <a:prstGeom prst="rect">
            <a:avLst/>
          </a:prstGeom>
        </p:spPr>
      </p:pic>
      <p:sp>
        <p:nvSpPr>
          <p:cNvPr id="2" name="Title 1"/>
          <p:cNvSpPr>
            <a:spLocks noGrp="1"/>
          </p:cNvSpPr>
          <p:nvPr>
            <p:ph type="title"/>
          </p:nvPr>
        </p:nvSpPr>
        <p:spPr>
          <a:xfrm>
            <a:off x="329785" y="884005"/>
            <a:ext cx="4980432" cy="4511040"/>
          </a:xfrm>
        </p:spPr>
        <p:txBody>
          <a:bodyPr/>
          <a:lstStyle/>
          <a:p>
            <a:r>
              <a:rPr lang="en-US" sz="6000" dirty="0" smtClean="0"/>
              <a:t>How to </a:t>
            </a:r>
            <a:br>
              <a:rPr lang="en-US" sz="6000" dirty="0" smtClean="0"/>
            </a:br>
            <a:r>
              <a:rPr lang="en-US" sz="6000" dirty="0" smtClean="0"/>
              <a:t>write in </a:t>
            </a:r>
            <a:br>
              <a:rPr lang="en-US" sz="6000" dirty="0" smtClean="0"/>
            </a:br>
            <a:r>
              <a:rPr lang="en-US" sz="6000" dirty="0" smtClean="0"/>
              <a:t>plain English</a:t>
            </a:r>
            <a:endParaRPr lang="en-US" sz="6000" dirty="0"/>
          </a:p>
        </p:txBody>
      </p:sp>
    </p:spTree>
    <p:extLst>
      <p:ext uri="{BB962C8B-B14F-4D97-AF65-F5344CB8AC3E}">
        <p14:creationId xmlns:p14="http://schemas.microsoft.com/office/powerpoint/2010/main" val="3940773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teraction between a staff member and a student at the Templeman Library IT and Library Support Des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007" y="3183218"/>
            <a:ext cx="6023493" cy="4004982"/>
          </a:xfrm>
          <a:prstGeom prst="rect">
            <a:avLst/>
          </a:prstGeom>
        </p:spPr>
      </p:pic>
      <p:sp>
        <p:nvSpPr>
          <p:cNvPr id="3" name="Content Placeholder 2"/>
          <p:cNvSpPr>
            <a:spLocks noGrp="1"/>
          </p:cNvSpPr>
          <p:nvPr>
            <p:ph idx="1"/>
          </p:nvPr>
        </p:nvSpPr>
        <p:spPr>
          <a:xfrm>
            <a:off x="444500" y="1624013"/>
            <a:ext cx="8325853" cy="4897437"/>
          </a:xfrm>
        </p:spPr>
        <p:txBody>
          <a:bodyPr/>
          <a:lstStyle/>
          <a:p>
            <a:pPr marL="0" indent="0">
              <a:buSzPct val="150000"/>
              <a:buNone/>
            </a:pPr>
            <a:r>
              <a:rPr lang="en-US" sz="3600" b="1" dirty="0" smtClean="0"/>
              <a:t>We</a:t>
            </a:r>
            <a:r>
              <a:rPr lang="en-US" sz="3600" dirty="0" smtClean="0"/>
              <a:t> – not Information Services, the University, the Council</a:t>
            </a:r>
          </a:p>
          <a:p>
            <a:pPr marL="0" indent="0">
              <a:buSzPct val="150000"/>
              <a:buNone/>
            </a:pPr>
            <a:r>
              <a:rPr lang="en-US" sz="3600" b="1" dirty="0" smtClean="0"/>
              <a:t>You</a:t>
            </a:r>
            <a:r>
              <a:rPr lang="en-US" sz="3600" dirty="0" smtClean="0"/>
              <a:t> – </a:t>
            </a:r>
            <a:br>
              <a:rPr lang="en-US" sz="3600" dirty="0" smtClean="0"/>
            </a:br>
            <a:r>
              <a:rPr lang="en-US" sz="3600" dirty="0" smtClean="0"/>
              <a:t>not students, </a:t>
            </a:r>
            <a:br>
              <a:rPr lang="en-US" sz="3600" dirty="0" smtClean="0"/>
            </a:br>
            <a:r>
              <a:rPr lang="en-US" sz="3600" dirty="0" smtClean="0"/>
              <a:t>staff, the user, </a:t>
            </a:r>
            <a:br>
              <a:rPr lang="en-US" sz="3600" dirty="0" smtClean="0"/>
            </a:br>
            <a:r>
              <a:rPr lang="en-US" sz="3600" dirty="0" smtClean="0"/>
              <a:t>the applicant</a:t>
            </a:r>
            <a:endParaRPr lang="en-US" sz="3600" dirty="0"/>
          </a:p>
        </p:txBody>
      </p:sp>
      <p:sp>
        <p:nvSpPr>
          <p:cNvPr id="2" name="Title 1"/>
          <p:cNvSpPr>
            <a:spLocks noGrp="1"/>
          </p:cNvSpPr>
          <p:nvPr>
            <p:ph type="title"/>
          </p:nvPr>
        </p:nvSpPr>
        <p:spPr>
          <a:xfrm>
            <a:off x="444500" y="669131"/>
            <a:ext cx="8291513" cy="576263"/>
          </a:xfrm>
        </p:spPr>
        <p:txBody>
          <a:bodyPr/>
          <a:lstStyle/>
          <a:p>
            <a:r>
              <a:rPr lang="en-US" sz="5400" dirty="0" smtClean="0"/>
              <a:t>We and you</a:t>
            </a:r>
            <a:endParaRPr lang="en-US" sz="5400" dirty="0"/>
          </a:p>
        </p:txBody>
      </p:sp>
    </p:spTree>
    <p:extLst>
      <p:ext uri="{BB962C8B-B14F-4D97-AF65-F5344CB8AC3E}">
        <p14:creationId xmlns:p14="http://schemas.microsoft.com/office/powerpoint/2010/main" val="2505642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kent2013">
  <a:themeElements>
    <a:clrScheme name="bulletsandcolours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fontScheme name="bulletsandcolour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ulletsandcolours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bulletsandcolours 2">
        <a:dk1>
          <a:srgbClr val="000000"/>
        </a:dk1>
        <a:lt1>
          <a:srgbClr val="F9F8F5"/>
        </a:lt1>
        <a:dk2>
          <a:srgbClr val="003882"/>
        </a:dk2>
        <a:lt2>
          <a:srgbClr val="808080"/>
        </a:lt2>
        <a:accent1>
          <a:srgbClr val="008AC4"/>
        </a:accent1>
        <a:accent2>
          <a:srgbClr val="A8034F"/>
        </a:accent2>
        <a:accent3>
          <a:srgbClr val="FBFBF9"/>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bulletsandcolours 3">
        <a:dk1>
          <a:srgbClr val="000000"/>
        </a:dk1>
        <a:lt1>
          <a:srgbClr val="FFFFFF"/>
        </a:lt1>
        <a:dk2>
          <a:srgbClr val="003882"/>
        </a:dk2>
        <a:lt2>
          <a:srgbClr val="808080"/>
        </a:lt2>
        <a:accent1>
          <a:srgbClr val="008AC4"/>
        </a:accent1>
        <a:accent2>
          <a:srgbClr val="B8CCDE"/>
        </a:accent2>
        <a:accent3>
          <a:srgbClr val="FFFFFF"/>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bulletsandcolours 4">
        <a:dk1>
          <a:srgbClr val="000000"/>
        </a:dk1>
        <a:lt1>
          <a:srgbClr val="F9F8F5"/>
        </a:lt1>
        <a:dk2>
          <a:srgbClr val="003882"/>
        </a:dk2>
        <a:lt2>
          <a:srgbClr val="808080"/>
        </a:lt2>
        <a:accent1>
          <a:srgbClr val="008AC4"/>
        </a:accent1>
        <a:accent2>
          <a:srgbClr val="B8CCDE"/>
        </a:accent2>
        <a:accent3>
          <a:srgbClr val="FBFBF9"/>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bulletsandcolours 5">
        <a:dk1>
          <a:srgbClr val="000000"/>
        </a:dk1>
        <a:lt1>
          <a:srgbClr val="FFFFFF"/>
        </a:lt1>
        <a:dk2>
          <a:srgbClr val="003882"/>
        </a:dk2>
        <a:lt2>
          <a:srgbClr val="808080"/>
        </a:lt2>
        <a:accent1>
          <a:srgbClr val="B4035C"/>
        </a:accent1>
        <a:accent2>
          <a:srgbClr val="E29A74"/>
        </a:accent2>
        <a:accent3>
          <a:srgbClr val="FFFFFF"/>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bulletsandcolours 6">
        <a:dk1>
          <a:srgbClr val="000000"/>
        </a:dk1>
        <a:lt1>
          <a:srgbClr val="F9F8F5"/>
        </a:lt1>
        <a:dk2>
          <a:srgbClr val="003882"/>
        </a:dk2>
        <a:lt2>
          <a:srgbClr val="808080"/>
        </a:lt2>
        <a:accent1>
          <a:srgbClr val="B4035C"/>
        </a:accent1>
        <a:accent2>
          <a:srgbClr val="E29A74"/>
        </a:accent2>
        <a:accent3>
          <a:srgbClr val="FBFBF9"/>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bulletsandcolours 7">
        <a:dk1>
          <a:srgbClr val="000000"/>
        </a:dk1>
        <a:lt1>
          <a:srgbClr val="FFFFFF"/>
        </a:lt1>
        <a:dk2>
          <a:srgbClr val="003882"/>
        </a:dk2>
        <a:lt2>
          <a:srgbClr val="808080"/>
        </a:lt2>
        <a:accent1>
          <a:srgbClr val="664A78"/>
        </a:accent1>
        <a:accent2>
          <a:srgbClr val="A891B0"/>
        </a:accent2>
        <a:accent3>
          <a:srgbClr val="FFFFFF"/>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bulletsandcolours 8">
        <a:dk1>
          <a:srgbClr val="000000"/>
        </a:dk1>
        <a:lt1>
          <a:srgbClr val="FFFFFF"/>
        </a:lt1>
        <a:dk2>
          <a:srgbClr val="003882"/>
        </a:dk2>
        <a:lt2>
          <a:srgbClr val="808080"/>
        </a:lt2>
        <a:accent1>
          <a:srgbClr val="007A5E"/>
        </a:accent1>
        <a:accent2>
          <a:srgbClr val="A8B50A"/>
        </a:accent2>
        <a:accent3>
          <a:srgbClr val="FFFFFF"/>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bulletsandcolours 9">
        <a:dk1>
          <a:srgbClr val="000000"/>
        </a:dk1>
        <a:lt1>
          <a:srgbClr val="FFFFFF"/>
        </a:lt1>
        <a:dk2>
          <a:srgbClr val="003882"/>
        </a:dk2>
        <a:lt2>
          <a:srgbClr val="808080"/>
        </a:lt2>
        <a:accent1>
          <a:srgbClr val="DE5433"/>
        </a:accent1>
        <a:accent2>
          <a:srgbClr val="E87D0D"/>
        </a:accent2>
        <a:accent3>
          <a:srgbClr val="FFFFFF"/>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
      <a:clrScheme name="bulletsandcolours 10">
        <a:dk1>
          <a:srgbClr val="000000"/>
        </a:dk1>
        <a:lt1>
          <a:srgbClr val="F9F8F5"/>
        </a:lt1>
        <a:dk2>
          <a:srgbClr val="003882"/>
        </a:dk2>
        <a:lt2>
          <a:srgbClr val="808080"/>
        </a:lt2>
        <a:accent1>
          <a:srgbClr val="664A78"/>
        </a:accent1>
        <a:accent2>
          <a:srgbClr val="A891B0"/>
        </a:accent2>
        <a:accent3>
          <a:srgbClr val="FBFBF9"/>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bulletsandcolours 11">
        <a:dk1>
          <a:srgbClr val="000000"/>
        </a:dk1>
        <a:lt1>
          <a:srgbClr val="F9F8F5"/>
        </a:lt1>
        <a:dk2>
          <a:srgbClr val="003882"/>
        </a:dk2>
        <a:lt2>
          <a:srgbClr val="808080"/>
        </a:lt2>
        <a:accent1>
          <a:srgbClr val="007A5E"/>
        </a:accent1>
        <a:accent2>
          <a:srgbClr val="A8B50A"/>
        </a:accent2>
        <a:accent3>
          <a:srgbClr val="FBFBF9"/>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bulletsandcolours 12">
        <a:dk1>
          <a:srgbClr val="000000"/>
        </a:dk1>
        <a:lt1>
          <a:srgbClr val="F9F8F5"/>
        </a:lt1>
        <a:dk2>
          <a:srgbClr val="003882"/>
        </a:dk2>
        <a:lt2>
          <a:srgbClr val="808080"/>
        </a:lt2>
        <a:accent1>
          <a:srgbClr val="DE5433"/>
        </a:accent1>
        <a:accent2>
          <a:srgbClr val="E87D0D"/>
        </a:accent2>
        <a:accent3>
          <a:srgbClr val="FBFBF9"/>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1612</TotalTime>
  <Words>974</Words>
  <Application>Microsoft Office PowerPoint</Application>
  <PresentationFormat>On-screen Show (4:3)</PresentationFormat>
  <Paragraphs>191</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Arial MT Medium</vt:lpstr>
      <vt:lpstr>Century Schoolbook</vt:lpstr>
      <vt:lpstr>kent2013</vt:lpstr>
      <vt:lpstr>PowerPoint Presentation</vt:lpstr>
      <vt:lpstr>Session overview</vt:lpstr>
      <vt:lpstr>Plain English is…</vt:lpstr>
      <vt:lpstr>Why  plain English is vital for accessibility</vt:lpstr>
      <vt:lpstr>Plain English =  accessible language</vt:lpstr>
      <vt:lpstr>10% of people are dyslexic</vt:lpstr>
      <vt:lpstr>A dyslexic Kent professor:</vt:lpstr>
      <vt:lpstr>How to  write in  plain English</vt:lpstr>
      <vt:lpstr>We and you</vt:lpstr>
      <vt:lpstr>We and you - example</vt:lpstr>
      <vt:lpstr>Use active verbs</vt:lpstr>
      <vt:lpstr>Active verbs - example</vt:lpstr>
      <vt:lpstr>Front-load your content</vt:lpstr>
      <vt:lpstr>What does your reader care about most?</vt:lpstr>
      <vt:lpstr>Front-loading – example</vt:lpstr>
      <vt:lpstr>Keep it short and structured</vt:lpstr>
      <vt:lpstr>Spot the padding</vt:lpstr>
      <vt:lpstr>How can we structure this?</vt:lpstr>
      <vt:lpstr>How about:</vt:lpstr>
      <vt:lpstr>Use the simplest words that work</vt:lpstr>
      <vt:lpstr>Simple words – example</vt:lpstr>
      <vt:lpstr>Avoid nominalisations  (zombie nouns)</vt:lpstr>
      <vt:lpstr>Zombie nouns</vt:lpstr>
      <vt:lpstr>Plain English toolkit</vt:lpstr>
      <vt:lpstr>1. Start with the audience</vt:lpstr>
      <vt:lpstr>2. Self editing</vt:lpstr>
      <vt:lpstr>3. Hemingway app</vt:lpstr>
      <vt:lpstr>4. Pair writing</vt:lpstr>
      <vt:lpstr>Alt text:  what, when and how</vt:lpstr>
      <vt:lpstr>What is alt text?</vt:lpstr>
      <vt:lpstr>When to add alt text</vt:lpstr>
      <vt:lpstr>How to write alt text</vt:lpstr>
      <vt:lpstr>How to write alt text (2)</vt:lpstr>
      <vt:lpstr>Let’s practice!</vt:lpstr>
      <vt:lpstr>Tools for alt text</vt:lpstr>
      <vt:lpstr>Contact us</vt:lpstr>
      <vt:lpstr>Image credits:</vt:lpstr>
      <vt:lpstr>PowerPoint Presentation</vt:lpstr>
    </vt:vector>
  </TitlesOfParts>
  <Company>University of Kent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Kent - Generic Powerpoint template</dc:title>
  <dc:creator>Miles Banbery</dc:creator>
  <cp:lastModifiedBy>Angela Groth-Seary</cp:lastModifiedBy>
  <cp:revision>251</cp:revision>
  <cp:lastPrinted>2016-04-13T07:36:13Z</cp:lastPrinted>
  <dcterms:created xsi:type="dcterms:W3CDTF">2013-06-07T14:52:08Z</dcterms:created>
  <dcterms:modified xsi:type="dcterms:W3CDTF">2019-06-10T07:53:38Z</dcterms:modified>
</cp:coreProperties>
</file>