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5" r:id="rId8"/>
    <p:sldId id="266" r:id="rId9"/>
    <p:sldId id="271" r:id="rId10"/>
    <p:sldId id="267" r:id="rId11"/>
    <p:sldId id="268" r:id="rId12"/>
    <p:sldId id="269" r:id="rId13"/>
    <p:sldId id="270" r:id="rId14"/>
    <p:sldId id="264"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8037" autoAdjust="0"/>
  </p:normalViewPr>
  <p:slideViewPr>
    <p:cSldViewPr snapToGrid="0">
      <p:cViewPr varScale="1">
        <p:scale>
          <a:sx n="49" d="100"/>
          <a:sy n="49" d="100"/>
        </p:scale>
        <p:origin x="15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55C8C-D7CB-410C-A575-6CB108B06829}" type="datetimeFigureOut">
              <a:rPr lang="en-GB" smtClean="0"/>
              <a:t>05/06/2019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5C8F7-A6A8-49D9-A011-773B1B69484E}" type="slidenum">
              <a:rPr lang="en-GB" smtClean="0"/>
              <a:t>‹#›</a:t>
            </a:fld>
            <a:endParaRPr lang="en-GB"/>
          </a:p>
        </p:txBody>
      </p:sp>
    </p:spTree>
    <p:extLst>
      <p:ext uri="{BB962C8B-B14F-4D97-AF65-F5344CB8AC3E}">
        <p14:creationId xmlns:p14="http://schemas.microsoft.com/office/powerpoint/2010/main" val="159190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have heard a lot about accessibility and digital inclusion, so by now you should all be familiar with why Accessibility is so important and what the big reasons are for why we are taking this seriously in Kent.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heard from the BDF about the sector wide situation and have heard what the regulatory body for new regulations has to say, thanks to GDS.</a:t>
            </a:r>
          </a:p>
          <a:p>
            <a:r>
              <a:rPr lang="en-GB" sz="1200" kern="1200" dirty="0">
                <a:solidFill>
                  <a:schemeClr val="tx1"/>
                </a:solidFill>
                <a:effectLst/>
                <a:latin typeface="+mn-lt"/>
                <a:ea typeface="+mn-ea"/>
                <a:cs typeface="+mn-cs"/>
              </a:rPr>
              <a:t>But now we would like to focus in on the scale of the challenges in Kent.</a:t>
            </a:r>
            <a:endParaRPr lang="en-GB" sz="1200" b="1" kern="1200" dirty="0">
              <a:solidFill>
                <a:schemeClr val="tx1"/>
              </a:solidFill>
              <a:effectLst/>
              <a:latin typeface="+mn-lt"/>
              <a:ea typeface="+mn-ea"/>
              <a:cs typeface="+mn-cs"/>
            </a:endParaRPr>
          </a:p>
          <a:p>
            <a:endParaRPr lang="en-GB" dirty="0"/>
          </a:p>
          <a:p>
            <a:r>
              <a:rPr lang="en-GB" dirty="0"/>
              <a:t>1min</a:t>
            </a:r>
          </a:p>
        </p:txBody>
      </p:sp>
      <p:sp>
        <p:nvSpPr>
          <p:cNvPr id="4" name="Slide Number Placeholder 3"/>
          <p:cNvSpPr>
            <a:spLocks noGrp="1"/>
          </p:cNvSpPr>
          <p:nvPr>
            <p:ph type="sldNum" sz="quarter" idx="5"/>
          </p:nvPr>
        </p:nvSpPr>
        <p:spPr/>
        <p:txBody>
          <a:bodyPr/>
          <a:lstStyle/>
          <a:p>
            <a:fld id="{A475C8F7-A6A8-49D9-A011-773B1B69484E}" type="slidenum">
              <a:rPr lang="en-GB" smtClean="0"/>
              <a:t>1</a:t>
            </a:fld>
            <a:endParaRPr lang="en-GB"/>
          </a:p>
        </p:txBody>
      </p:sp>
    </p:spTree>
    <p:extLst>
      <p:ext uri="{BB962C8B-B14F-4D97-AF65-F5344CB8AC3E}">
        <p14:creationId xmlns:p14="http://schemas.microsoft.com/office/powerpoint/2010/main" val="27540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identified earlier, one of the big challenges is engagement with staff, training and culture change.</a:t>
            </a:r>
          </a:p>
          <a:p>
            <a:r>
              <a:rPr lang="en-GB" dirty="0"/>
              <a:t>What good is putting in all this work to make our platforms compliant in a technical sense if the moment one of our staff uploads a new piece of content all of our hard work is undone?</a:t>
            </a:r>
          </a:p>
          <a:p>
            <a:endParaRPr lang="en-GB" dirty="0"/>
          </a:p>
          <a:p>
            <a:r>
              <a:rPr lang="en-GB" dirty="0"/>
              <a:t>Staff training on the actions they need to take when creating content, and how their actions affect users is vital to helping us deliver accessible content and services.</a:t>
            </a:r>
          </a:p>
          <a:p>
            <a:r>
              <a:rPr lang="en-GB" dirty="0"/>
              <a:t>We have started building out a library of guidance for our staff to help them meet their responsibilities and have been supporting this with direct engagement and face to face training sessions.</a:t>
            </a:r>
          </a:p>
          <a:p>
            <a:endParaRPr lang="en-GB" dirty="0"/>
          </a:p>
          <a:p>
            <a:r>
              <a:rPr lang="en-GB" b="1" dirty="0"/>
              <a:t>Productivity Tools</a:t>
            </a:r>
          </a:p>
          <a:p>
            <a:endParaRPr lang="en-GB" dirty="0"/>
          </a:p>
          <a:p>
            <a:endParaRPr lang="en-GB" dirty="0"/>
          </a:p>
          <a:p>
            <a:r>
              <a:rPr lang="en-GB" b="1" dirty="0"/>
              <a:t>Accessible Video</a:t>
            </a:r>
          </a:p>
          <a:p>
            <a:r>
              <a:rPr lang="en-GB" dirty="0"/>
              <a:t>One of the most common questions we get is about video content and this was clearly something we needed to address early, so KCC’s Digital team have delivered guidance for making video’s accessible.</a:t>
            </a:r>
          </a:p>
          <a:p>
            <a:endParaRPr lang="en-GB" dirty="0"/>
          </a:p>
          <a:p>
            <a:r>
              <a:rPr lang="en-GB" b="1" dirty="0"/>
              <a:t>Writing for the web and Plain English</a:t>
            </a:r>
          </a:p>
          <a:p>
            <a:r>
              <a:rPr lang="en-GB" dirty="0"/>
              <a:t>Both the University and KCC have resources and support available for staff to help them improve their writing for the web and how to cut out a lot of jargon. We have two of our Plain English experts running workshops as part of the afternoon sessions.</a:t>
            </a:r>
          </a:p>
          <a:p>
            <a:endParaRPr lang="en-GB" dirty="0"/>
          </a:p>
          <a:p>
            <a:r>
              <a:rPr lang="en-GB" b="1" dirty="0"/>
              <a:t>3</a:t>
            </a:r>
            <a:r>
              <a:rPr lang="en-GB" b="1" baseline="30000" dirty="0"/>
              <a:t>rd</a:t>
            </a:r>
            <a:r>
              <a:rPr lang="en-GB" b="1" dirty="0"/>
              <a:t> party content</a:t>
            </a:r>
          </a:p>
          <a:p>
            <a:r>
              <a:rPr lang="en-GB" dirty="0"/>
              <a:t>Another common discussion point is the exact responsibilities when it comes to different types of 3</a:t>
            </a:r>
            <a:r>
              <a:rPr lang="en-GB" baseline="30000" dirty="0"/>
              <a:t>rd</a:t>
            </a:r>
            <a:r>
              <a:rPr lang="en-GB" dirty="0"/>
              <a:t> party content. This conversation is still evolving as more and more scenarios are thought of, but we are continuing to update our 3</a:t>
            </a:r>
            <a:r>
              <a:rPr lang="en-GB" baseline="30000" dirty="0"/>
              <a:t>rd</a:t>
            </a:r>
            <a:r>
              <a:rPr lang="en-GB" dirty="0"/>
              <a:t> party content guidance with the latest information as it comes.</a:t>
            </a:r>
          </a:p>
          <a:p>
            <a:endParaRPr lang="en-GB" dirty="0"/>
          </a:p>
          <a:p>
            <a:r>
              <a:rPr lang="en-GB" b="1" dirty="0"/>
              <a:t>Understanding the Regulations and Auditing process</a:t>
            </a:r>
          </a:p>
          <a:p>
            <a:r>
              <a:rPr lang="en-GB" dirty="0"/>
              <a:t>Finally we have been putting on both face to face training sessions and delivering e-learning and other resources to help staff understand what the new regulations mean for us all, our existing obligations under the equality act and how we assess accessibility.</a:t>
            </a:r>
          </a:p>
          <a:p>
            <a:endParaRPr lang="en-GB" dirty="0"/>
          </a:p>
          <a:p>
            <a:r>
              <a:rPr lang="en-GB" dirty="0"/>
              <a:t>3mins	(16)</a:t>
            </a:r>
          </a:p>
        </p:txBody>
      </p:sp>
      <p:sp>
        <p:nvSpPr>
          <p:cNvPr id="4" name="Slide Number Placeholder 3"/>
          <p:cNvSpPr>
            <a:spLocks noGrp="1"/>
          </p:cNvSpPr>
          <p:nvPr>
            <p:ph type="sldNum" sz="quarter" idx="5"/>
          </p:nvPr>
        </p:nvSpPr>
        <p:spPr/>
        <p:txBody>
          <a:bodyPr/>
          <a:lstStyle/>
          <a:p>
            <a:fld id="{A475C8F7-A6A8-49D9-A011-773B1B69484E}" type="slidenum">
              <a:rPr lang="en-GB" smtClean="0"/>
              <a:t>10</a:t>
            </a:fld>
            <a:endParaRPr lang="en-GB"/>
          </a:p>
        </p:txBody>
      </p:sp>
    </p:spTree>
    <p:extLst>
      <p:ext uri="{BB962C8B-B14F-4D97-AF65-F5344CB8AC3E}">
        <p14:creationId xmlns:p14="http://schemas.microsoft.com/office/powerpoint/2010/main" val="171444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always manage all of our websites and often 3</a:t>
            </a:r>
            <a:r>
              <a:rPr lang="en-GB" baseline="30000" dirty="0"/>
              <a:t>rd</a:t>
            </a:r>
            <a:r>
              <a:rPr lang="en-GB" dirty="0"/>
              <a:t> party suppliers are brought in to deliver a specific product and help us maintain it.</a:t>
            </a:r>
          </a:p>
          <a:p>
            <a:r>
              <a:rPr lang="en-GB" dirty="0"/>
              <a:t>With these new regulations we have had to thoroughly examine all of our existing services and agreements with our suppliers.</a:t>
            </a:r>
          </a:p>
          <a:p>
            <a:endParaRPr lang="en-GB" dirty="0"/>
          </a:p>
          <a:p>
            <a:r>
              <a:rPr lang="en-GB" dirty="0"/>
              <a:t>To achieve the levels of compliance that we need to, we absolutely need the help of our suppliers to make the improvements required.</a:t>
            </a:r>
          </a:p>
          <a:p>
            <a:r>
              <a:rPr lang="en-GB" dirty="0"/>
              <a:t>Sometimes this might be easy if accessibility requirements are already in the contract, sometimes it is not so clear cut.</a:t>
            </a:r>
          </a:p>
          <a:p>
            <a:endParaRPr lang="en-GB" dirty="0"/>
          </a:p>
          <a:p>
            <a:r>
              <a:rPr lang="en-GB" dirty="0"/>
              <a:t>We have already seen the entire spectrum of responses from suppliers when our requests come through.</a:t>
            </a:r>
          </a:p>
          <a:p>
            <a:r>
              <a:rPr lang="en-GB" dirty="0"/>
              <a:t>We have been told categorically they are not going to do the work</a:t>
            </a:r>
          </a:p>
          <a:p>
            <a:r>
              <a:rPr lang="en-GB" dirty="0"/>
              <a:t>We have has suppliers jump at the chance to work with us on this</a:t>
            </a:r>
          </a:p>
          <a:p>
            <a:r>
              <a:rPr lang="en-GB" dirty="0"/>
              <a:t>And we have had everything in between.</a:t>
            </a:r>
          </a:p>
          <a:p>
            <a:br>
              <a:rPr lang="en-GB" dirty="0"/>
            </a:br>
            <a:r>
              <a:rPr lang="en-GB" dirty="0"/>
              <a:t>Dealing with these situations needs to be done amicably and with both our requirements, and the constraints of the suppliers in mind.</a:t>
            </a:r>
          </a:p>
          <a:p>
            <a:endParaRPr lang="en-GB" dirty="0"/>
          </a:p>
          <a:p>
            <a:r>
              <a:rPr lang="en-GB" dirty="0"/>
              <a:t>One of the challenges we identified earlier is a lack of skill, many suppliers we have spoken to are not familiar with the technical intricacies required to deliver the changes we request and as such this is one of the main points of contention. This is why we have been building a supplier handbook to help any developers we work with understand our requirements, and direct to a host of resources available for them to better understand what this translates into from a technical sense.</a:t>
            </a:r>
          </a:p>
          <a:p>
            <a:endParaRPr lang="en-GB" dirty="0"/>
          </a:p>
          <a:p>
            <a:r>
              <a:rPr lang="en-GB" dirty="0"/>
              <a:t>A final point on working with suppliers is that this should be seen as an opportunity to gain a market advantage. As we are only procuring accessible services from now on, we are on the lookout for conscientious suppliers who understand our accessibility requirements. I am sure as time goes on this is going to be the case across the sectors. Suppliers who engage now, work with us and grow their own skills are giving themselves an advantage in future tenders, framework applications, and also improving their reputation. (many of our proactive suppliers are already taking the opportunity to promote their accessibility knowledge as an additional selling point.)</a:t>
            </a:r>
          </a:p>
          <a:p>
            <a:endParaRPr lang="en-GB" dirty="0"/>
          </a:p>
          <a:p>
            <a:r>
              <a:rPr lang="en-GB" dirty="0"/>
              <a:t>3mins	(19)</a:t>
            </a:r>
          </a:p>
        </p:txBody>
      </p:sp>
      <p:sp>
        <p:nvSpPr>
          <p:cNvPr id="4" name="Slide Number Placeholder 3"/>
          <p:cNvSpPr>
            <a:spLocks noGrp="1"/>
          </p:cNvSpPr>
          <p:nvPr>
            <p:ph type="sldNum" sz="quarter" idx="5"/>
          </p:nvPr>
        </p:nvSpPr>
        <p:spPr/>
        <p:txBody>
          <a:bodyPr/>
          <a:lstStyle/>
          <a:p>
            <a:fld id="{A475C8F7-A6A8-49D9-A011-773B1B69484E}" type="slidenum">
              <a:rPr lang="en-GB" smtClean="0"/>
              <a:t>11</a:t>
            </a:fld>
            <a:endParaRPr lang="en-GB"/>
          </a:p>
        </p:txBody>
      </p:sp>
    </p:spTree>
    <p:extLst>
      <p:ext uri="{BB962C8B-B14F-4D97-AF65-F5344CB8AC3E}">
        <p14:creationId xmlns:p14="http://schemas.microsoft.com/office/powerpoint/2010/main" val="212979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our partnership and with strong connections to the School of Computing at the University of Kent, we have also achieved something that I feel very passionately is the first step on a very important journey.</a:t>
            </a:r>
          </a:p>
          <a:p>
            <a:endParaRPr lang="en-GB" dirty="0"/>
          </a:p>
          <a:p>
            <a:r>
              <a:rPr lang="en-GB" dirty="0"/>
              <a:t>This year we have had the opportunity to provide content into the School of Computing Curriculum in a number of areas.</a:t>
            </a:r>
          </a:p>
          <a:p>
            <a:endParaRPr lang="en-GB" dirty="0"/>
          </a:p>
          <a:p>
            <a:r>
              <a:rPr lang="en-GB" dirty="0"/>
              <a:t>Accessibility has been included into the 1</a:t>
            </a:r>
            <a:r>
              <a:rPr lang="en-GB" baseline="30000" dirty="0"/>
              <a:t>st</a:t>
            </a:r>
            <a:r>
              <a:rPr lang="en-GB" dirty="0"/>
              <a:t> Year’s People and Computing module which focuses on teaching students about design concepts, and how their work as service designers has an impact on the end user. This is a fantastic place to start the conversation about accessibility. We lectured at both the Canterbury and Medway campus and had great feedback after the lectures about the content. To further embed the learning, accessibility made up part of the assessments for the module.</a:t>
            </a:r>
          </a:p>
          <a:p>
            <a:endParaRPr lang="en-GB" dirty="0"/>
          </a:p>
          <a:p>
            <a:r>
              <a:rPr lang="en-GB" dirty="0"/>
              <a:t>Accessibility considerations were also further embedded into one of the 3</a:t>
            </a:r>
            <a:r>
              <a:rPr lang="en-GB" baseline="30000" dirty="0"/>
              <a:t>rd</a:t>
            </a:r>
            <a:r>
              <a:rPr lang="en-GB" dirty="0"/>
              <a:t> Year Internet of things assessments which looked at the more technical aspects as the assessment had a significant focus on a web front end deliverable.</a:t>
            </a:r>
          </a:p>
          <a:p>
            <a:endParaRPr lang="en-GB" dirty="0"/>
          </a:p>
          <a:p>
            <a:r>
              <a:rPr lang="en-GB" dirty="0"/>
              <a:t>It is fantastic that we have had the opportunity to include this, and I should say a massive thank you to the School of Computing for supporting us in the message and seeing the value in teaching this to students.</a:t>
            </a:r>
          </a:p>
          <a:p>
            <a:endParaRPr lang="en-GB" dirty="0"/>
          </a:p>
          <a:p>
            <a:r>
              <a:rPr lang="en-GB" dirty="0"/>
              <a:t>And for us it is very valuable to start introducing students to accessibility at this stage. These are going to be the next web developers, project managers, and service leads. They are the next generation of digital skills in Kent, and so we </a:t>
            </a:r>
            <a:r>
              <a:rPr lang="en-GB" b="1" dirty="0"/>
              <a:t>should</a:t>
            </a:r>
            <a:r>
              <a:rPr lang="en-GB" b="0" dirty="0"/>
              <a:t> be working closely with the Universities to help direct the students to learn skills that the market needs. It is beneficial for us as employers in the long run that we are clear on what skills we are looking for and help to foster their growth locally. Its beneficial for the University and students to know that they are learning skills that are in demand and getting industry guidance through our collaboration.</a:t>
            </a:r>
            <a:endParaRPr lang="en-GB" dirty="0"/>
          </a:p>
          <a:p>
            <a:endParaRPr lang="en-GB" dirty="0"/>
          </a:p>
          <a:p>
            <a:r>
              <a:rPr lang="en-GB" dirty="0"/>
              <a:t>2mins	(21)</a:t>
            </a:r>
          </a:p>
        </p:txBody>
      </p:sp>
      <p:sp>
        <p:nvSpPr>
          <p:cNvPr id="4" name="Slide Number Placeholder 3"/>
          <p:cNvSpPr>
            <a:spLocks noGrp="1"/>
          </p:cNvSpPr>
          <p:nvPr>
            <p:ph type="sldNum" sz="quarter" idx="5"/>
          </p:nvPr>
        </p:nvSpPr>
        <p:spPr/>
        <p:txBody>
          <a:bodyPr/>
          <a:lstStyle/>
          <a:p>
            <a:fld id="{A475C8F7-A6A8-49D9-A011-773B1B69484E}" type="slidenum">
              <a:rPr lang="en-GB" smtClean="0"/>
              <a:t>12</a:t>
            </a:fld>
            <a:endParaRPr lang="en-GB"/>
          </a:p>
        </p:txBody>
      </p:sp>
    </p:spTree>
    <p:extLst>
      <p:ext uri="{BB962C8B-B14F-4D97-AF65-F5344CB8AC3E}">
        <p14:creationId xmlns:p14="http://schemas.microsoft.com/office/powerpoint/2010/main" val="181524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everyone is looking for guidance when it comes to accessibility at the moment, how full this room is, is testament to the interest accessibility is creating.</a:t>
            </a:r>
          </a:p>
          <a:p>
            <a:r>
              <a:rPr lang="en-GB" dirty="0"/>
              <a:t>Through the partnership we have become very engaged in the wider community. This is more than just an opportunity for us to go to a few conferences and a free lunch. There is real value in seeking out other interested individuals in this field, and we have seen many results develop out of this wider engagement.</a:t>
            </a:r>
          </a:p>
          <a:p>
            <a:endParaRPr lang="en-GB" dirty="0"/>
          </a:p>
          <a:p>
            <a:r>
              <a:rPr lang="en-GB" b="1" dirty="0"/>
              <a:t>FHEDAWG</a:t>
            </a:r>
          </a:p>
          <a:p>
            <a:r>
              <a:rPr lang="en-GB" dirty="0"/>
              <a:t>The Further and Higher Education Digital Accessibility Working Group</a:t>
            </a:r>
          </a:p>
          <a:p>
            <a:r>
              <a:rPr lang="en-GB" dirty="0"/>
              <a:t>Kent are a leading figure in this community</a:t>
            </a:r>
          </a:p>
          <a:p>
            <a:r>
              <a:rPr lang="en-GB" dirty="0"/>
              <a:t>Mailing list</a:t>
            </a:r>
          </a:p>
          <a:p>
            <a:r>
              <a:rPr lang="en-GB" dirty="0"/>
              <a:t>Sub groups</a:t>
            </a:r>
          </a:p>
          <a:p>
            <a:r>
              <a:rPr lang="en-GB" dirty="0"/>
              <a:t>Actionable outcomes</a:t>
            </a:r>
          </a:p>
          <a:p>
            <a:endParaRPr lang="en-GB" dirty="0"/>
          </a:p>
          <a:p>
            <a:r>
              <a:rPr lang="en-GB" b="1" dirty="0"/>
              <a:t>British Computing Society</a:t>
            </a:r>
          </a:p>
          <a:p>
            <a:r>
              <a:rPr lang="en-GB" dirty="0"/>
              <a:t>The BCS are taking Accessibility very seriously and we have already heard from Howard today who chairs the BCS disability specialists group. Kent have been involved in supporting BCS events and sharing back our experiences to local authorities through this engagement. Many who we have spoken with at these events are here today, and I hope this will help us create better relationships with our regional neighbours going forward.</a:t>
            </a:r>
          </a:p>
          <a:p>
            <a:endParaRPr lang="en-GB" dirty="0"/>
          </a:p>
          <a:p>
            <a:r>
              <a:rPr lang="en-GB" b="1" dirty="0"/>
              <a:t>UKAAF / RNIB</a:t>
            </a:r>
          </a:p>
          <a:p>
            <a:r>
              <a:rPr lang="en-GB" dirty="0"/>
              <a:t>Next week we will be speaking at the AGM for the RNIB about the work Kent has been doing for accessibility.</a:t>
            </a:r>
          </a:p>
          <a:p>
            <a:endParaRPr lang="en-GB" dirty="0"/>
          </a:p>
          <a:p>
            <a:r>
              <a:rPr lang="en-GB" b="1" dirty="0" err="1"/>
              <a:t>AbilityNet</a:t>
            </a:r>
            <a:endParaRPr lang="en-GB" b="1" dirty="0"/>
          </a:p>
          <a:p>
            <a:r>
              <a:rPr lang="en-GB" dirty="0"/>
              <a:t>We have been invited to deliver webinars for </a:t>
            </a:r>
            <a:r>
              <a:rPr lang="en-GB" dirty="0" err="1"/>
              <a:t>AbilityNet</a:t>
            </a:r>
            <a:r>
              <a:rPr lang="en-GB" dirty="0"/>
              <a:t> on our approach to accessibility statements in July.</a:t>
            </a:r>
          </a:p>
          <a:p>
            <a:endParaRPr lang="en-GB" dirty="0"/>
          </a:p>
          <a:p>
            <a:r>
              <a:rPr lang="en-GB" b="1" dirty="0"/>
              <a:t>NHS</a:t>
            </a:r>
          </a:p>
          <a:p>
            <a:r>
              <a:rPr lang="en-GB" dirty="0"/>
              <a:t>Through Howard and others we are starting conversations with NHS organisations across the county as part of the Health and Social care joint work. We are looking at how we can support digital inclusion in the patient care process.</a:t>
            </a:r>
          </a:p>
          <a:p>
            <a:endParaRPr lang="en-GB" dirty="0"/>
          </a:p>
          <a:p>
            <a:r>
              <a:rPr lang="en-GB" dirty="0"/>
              <a:t>Now all of this sounds like we are very fond of our own voices. Considering how long this presentation has been I wouldn’t blame you for thinking that. But we have more than just applause to gain from this. KCC is a signatory to the Local Digital Declaration, and a large part of the responsibilities under that declaration is to share best practice and experiences when signatories do something innovative. We feel that what has been achieved here in Kent can be a great example to others, and we should be ready to support others in learning from our successes and failures. There is no reason not to help other organisations become accessible. At the end of the day, it all leads to us collectively delivering better and more accessible services to all.</a:t>
            </a:r>
          </a:p>
          <a:p>
            <a:endParaRPr lang="en-GB" dirty="0"/>
          </a:p>
          <a:p>
            <a:r>
              <a:rPr lang="en-GB" dirty="0"/>
              <a:t>2mins	(23)</a:t>
            </a:r>
          </a:p>
        </p:txBody>
      </p:sp>
      <p:sp>
        <p:nvSpPr>
          <p:cNvPr id="4" name="Slide Number Placeholder 3"/>
          <p:cNvSpPr>
            <a:spLocks noGrp="1"/>
          </p:cNvSpPr>
          <p:nvPr>
            <p:ph type="sldNum" sz="quarter" idx="5"/>
          </p:nvPr>
        </p:nvSpPr>
        <p:spPr/>
        <p:txBody>
          <a:bodyPr/>
          <a:lstStyle/>
          <a:p>
            <a:fld id="{A475C8F7-A6A8-49D9-A011-773B1B69484E}" type="slidenum">
              <a:rPr lang="en-GB" smtClean="0"/>
              <a:t>13</a:t>
            </a:fld>
            <a:endParaRPr lang="en-GB"/>
          </a:p>
        </p:txBody>
      </p:sp>
    </p:spTree>
    <p:extLst>
      <p:ext uri="{BB962C8B-B14F-4D97-AF65-F5344CB8AC3E}">
        <p14:creationId xmlns:p14="http://schemas.microsoft.com/office/powerpoint/2010/main" val="103744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2min	(25)</a:t>
            </a:r>
          </a:p>
        </p:txBody>
      </p:sp>
      <p:sp>
        <p:nvSpPr>
          <p:cNvPr id="4" name="Slide Number Placeholder 3"/>
          <p:cNvSpPr>
            <a:spLocks noGrp="1"/>
          </p:cNvSpPr>
          <p:nvPr>
            <p:ph type="sldNum" sz="quarter" idx="5"/>
          </p:nvPr>
        </p:nvSpPr>
        <p:spPr/>
        <p:txBody>
          <a:bodyPr/>
          <a:lstStyle/>
          <a:p>
            <a:fld id="{A475C8F7-A6A8-49D9-A011-773B1B69484E}" type="slidenum">
              <a:rPr lang="en-GB" smtClean="0"/>
              <a:t>14</a:t>
            </a:fld>
            <a:endParaRPr lang="en-GB"/>
          </a:p>
        </p:txBody>
      </p:sp>
    </p:spTree>
    <p:extLst>
      <p:ext uri="{BB962C8B-B14F-4D97-AF65-F5344CB8AC3E}">
        <p14:creationId xmlns:p14="http://schemas.microsoft.com/office/powerpoint/2010/main" val="355002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seconds</a:t>
            </a:r>
          </a:p>
        </p:txBody>
      </p:sp>
      <p:sp>
        <p:nvSpPr>
          <p:cNvPr id="4" name="Slide Number Placeholder 3"/>
          <p:cNvSpPr>
            <a:spLocks noGrp="1"/>
          </p:cNvSpPr>
          <p:nvPr>
            <p:ph type="sldNum" sz="quarter" idx="5"/>
          </p:nvPr>
        </p:nvSpPr>
        <p:spPr/>
        <p:txBody>
          <a:bodyPr/>
          <a:lstStyle/>
          <a:p>
            <a:fld id="{A475C8F7-A6A8-49D9-A011-773B1B69484E}" type="slidenum">
              <a:rPr lang="en-GB" smtClean="0"/>
              <a:t>15</a:t>
            </a:fld>
            <a:endParaRPr lang="en-GB"/>
          </a:p>
        </p:txBody>
      </p:sp>
    </p:spTree>
    <p:extLst>
      <p:ext uri="{BB962C8B-B14F-4D97-AF65-F5344CB8AC3E}">
        <p14:creationId xmlns:p14="http://schemas.microsoft.com/office/powerpoint/2010/main" val="51289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But now we would like to focus in on the problem for Kent.</a:t>
            </a:r>
          </a:p>
          <a:p>
            <a:r>
              <a:rPr lang="en-GB" sz="1200" kern="1200" dirty="0">
                <a:solidFill>
                  <a:schemeClr val="tx1"/>
                </a:solidFill>
                <a:effectLst/>
                <a:latin typeface="+mn-lt"/>
                <a:ea typeface="+mn-ea"/>
                <a:cs typeface="+mn-cs"/>
              </a:rPr>
              <a:t>Kent has 1.555 million registered citizens</a:t>
            </a:r>
          </a:p>
          <a:p>
            <a:r>
              <a:rPr lang="en-GB" sz="1200" kern="1200" dirty="0">
                <a:solidFill>
                  <a:schemeClr val="tx1"/>
                </a:solidFill>
                <a:effectLst/>
                <a:latin typeface="+mn-lt"/>
                <a:ea typeface="+mn-ea"/>
                <a:cs typeface="+mn-cs"/>
              </a:rPr>
              <a:t>At the time of the 2011 Census 257,038 people (17.6% of the total population) in Kent considered themselves to have a health problem or disability which limited their day-to-day activities, lower than the national average of 17.9%</a:t>
            </a:r>
          </a:p>
          <a:p>
            <a:r>
              <a:rPr lang="en-GB" sz="1200" kern="1200" dirty="0">
                <a:solidFill>
                  <a:schemeClr val="tx1"/>
                </a:solidFill>
                <a:effectLst/>
                <a:latin typeface="+mn-lt"/>
                <a:ea typeface="+mn-ea"/>
                <a:cs typeface="+mn-cs"/>
              </a:rPr>
              <a:t>3 Universities</a:t>
            </a:r>
          </a:p>
          <a:p>
            <a:r>
              <a:rPr lang="en-GB" sz="1200" kern="1200" dirty="0">
                <a:solidFill>
                  <a:schemeClr val="tx1"/>
                </a:solidFill>
                <a:effectLst/>
                <a:latin typeface="+mn-lt"/>
                <a:ea typeface="+mn-ea"/>
                <a:cs typeface="+mn-cs"/>
              </a:rPr>
              <a:t>14 Local Authorities</a:t>
            </a:r>
          </a:p>
          <a:p>
            <a:r>
              <a:rPr lang="en-GB" sz="1200" kern="1200" dirty="0">
                <a:solidFill>
                  <a:schemeClr val="tx1"/>
                </a:solidFill>
                <a:effectLst/>
                <a:latin typeface="+mn-lt"/>
                <a:ea typeface="+mn-ea"/>
                <a:cs typeface="+mn-cs"/>
              </a:rPr>
              <a:t>A vast variety of NHS organisations</a:t>
            </a:r>
          </a:p>
          <a:p>
            <a:r>
              <a:rPr lang="en-GB" sz="1200" kern="1200" dirty="0">
                <a:solidFill>
                  <a:schemeClr val="tx1"/>
                </a:solidFill>
                <a:effectLst/>
                <a:latin typeface="+mn-lt"/>
                <a:ea typeface="+mn-ea"/>
                <a:cs typeface="+mn-cs"/>
              </a:rPr>
              <a:t>Several Blue Lights services including Police and Fire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Nearly all of our citizens will interact with some combination of these services throughout their life and many who interact with public sector services such as health or social care the most, are those who need our help the most. Government figures indicate that those who we would consider vulnerable and/or heavy users of public services have a high overlap with those who have a registered disability.</a:t>
            </a:r>
          </a:p>
          <a:p>
            <a:endParaRPr lang="en-GB" dirty="0"/>
          </a:p>
          <a:p>
            <a:endParaRPr lang="en-GB" dirty="0"/>
          </a:p>
          <a:p>
            <a:r>
              <a:rPr lang="en-GB" dirty="0"/>
              <a:t>So What am I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am saying that we should absolutely ensure that those individuals who use and need our service the most and who are more likely to have access needs than any other, should be able to use any of our online services.</a:t>
            </a:r>
          </a:p>
          <a:p>
            <a:endParaRPr lang="en-GB" dirty="0"/>
          </a:p>
          <a:p>
            <a:r>
              <a:rPr lang="en-GB" dirty="0"/>
              <a:t>2 Mins	(3)</a:t>
            </a:r>
          </a:p>
        </p:txBody>
      </p:sp>
      <p:sp>
        <p:nvSpPr>
          <p:cNvPr id="4" name="Slide Number Placeholder 3"/>
          <p:cNvSpPr>
            <a:spLocks noGrp="1"/>
          </p:cNvSpPr>
          <p:nvPr>
            <p:ph type="sldNum" sz="quarter" idx="5"/>
          </p:nvPr>
        </p:nvSpPr>
        <p:spPr/>
        <p:txBody>
          <a:bodyPr/>
          <a:lstStyle/>
          <a:p>
            <a:fld id="{A475C8F7-A6A8-49D9-A011-773B1B69484E}" type="slidenum">
              <a:rPr lang="en-GB" smtClean="0"/>
              <a:t>2</a:t>
            </a:fld>
            <a:endParaRPr lang="en-GB"/>
          </a:p>
        </p:txBody>
      </p:sp>
    </p:spTree>
    <p:extLst>
      <p:ext uri="{BB962C8B-B14F-4D97-AF65-F5344CB8AC3E}">
        <p14:creationId xmlns:p14="http://schemas.microsoft.com/office/powerpoint/2010/main" val="44054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are the challenges to doing this?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Compliance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have heard there are new regulations and the existing equality act to be aware of. We have more obligations than ever to meet to ensure we are doing the best for our users, whether they be students, citizens, visitors to the area etc.</a:t>
            </a:r>
          </a:p>
          <a:p>
            <a:r>
              <a:rPr lang="en-GB" sz="1200" kern="1200" dirty="0">
                <a:solidFill>
                  <a:schemeClr val="tx1"/>
                </a:solidFill>
                <a:effectLst/>
                <a:latin typeface="+mn-lt"/>
                <a:ea typeface="+mn-ea"/>
                <a:cs typeface="+mn-cs"/>
              </a:rPr>
              <a:t>This is a double edged sword as it does mean we as organisations have more hoops to jump through but it also means that accessibility now has more weight behind it and can help us all better communicate the seriousness of this work to our leadership when asking for support.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Scale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large organisations both Kent County Council and the University have vast web estates, not to mention all of the internal digital systems we use. Scale is a massive challenge under the new regulations.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With tight deadlines for ensuring our public facing websites are compliant and the lethargy and massive inertia that comes with progressing such a culture shifting piece of work in large organisations, we are hard pressed to meet these needs with the time and resources available.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Lack of Skill and resources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how are we going to meet these new demands?</a:t>
            </a:r>
          </a:p>
          <a:p>
            <a:r>
              <a:rPr lang="en-GB" sz="1200" kern="1200" dirty="0">
                <a:solidFill>
                  <a:schemeClr val="tx1"/>
                </a:solidFill>
                <a:effectLst/>
                <a:latin typeface="+mn-lt"/>
                <a:ea typeface="+mn-ea"/>
                <a:cs typeface="+mn-cs"/>
              </a:rPr>
              <a:t>We will need skilled staff and to put resources behind ensuring our service are accessible.</a:t>
            </a:r>
          </a:p>
          <a:p>
            <a:r>
              <a:rPr lang="en-GB" sz="1200" kern="1200" dirty="0">
                <a:solidFill>
                  <a:schemeClr val="tx1"/>
                </a:solidFill>
                <a:effectLst/>
                <a:latin typeface="+mn-lt"/>
                <a:ea typeface="+mn-ea"/>
                <a:cs typeface="+mn-cs"/>
              </a:rPr>
              <a:t>Currently there is a serious lack both in our own staff and that of many suppliers we have seen in understanding the complexities of making services accessible.</a:t>
            </a:r>
          </a:p>
          <a:p>
            <a:r>
              <a:rPr lang="en-GB" sz="1200" kern="1200" dirty="0">
                <a:solidFill>
                  <a:schemeClr val="tx1"/>
                </a:solidFill>
                <a:effectLst/>
                <a:latin typeface="+mn-lt"/>
                <a:ea typeface="+mn-ea"/>
                <a:cs typeface="+mn-cs"/>
              </a:rPr>
              <a:t>To back this up even where there are the skills present, resource is often scarce where other subjects take priority or organisations cannot afford to free up staff to focus full time on accessibility.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Staff perception and involvement - culture change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and to some extend a compounding of the problem just mentioned, we need to get all staff engaged. This isn't just an IT problem that developers must fix.</a:t>
            </a:r>
          </a:p>
          <a:p>
            <a:r>
              <a:rPr lang="en-GB" sz="1200" kern="1200" dirty="0">
                <a:solidFill>
                  <a:schemeClr val="tx1"/>
                </a:solidFill>
                <a:effectLst/>
                <a:latin typeface="+mn-lt"/>
                <a:ea typeface="+mn-ea"/>
                <a:cs typeface="+mn-cs"/>
              </a:rPr>
              <a:t>There needs to be a significant culture change across all organisations so that staff embed making services accessible as part of standard best practice. This means, beyond having competent developers to get services to an acceptable level of compliance, for us to maintain that high level of service we must spend time training staff, revamping processes that have up till this point encouraged accessibility to take a back seat and embedding this change into the organisation so that it lasts after the project ends.</a:t>
            </a:r>
          </a:p>
          <a:p>
            <a:endParaRPr lang="en-GB" dirty="0"/>
          </a:p>
          <a:p>
            <a:r>
              <a:rPr lang="en-GB" dirty="0"/>
              <a:t>3mins	(5)</a:t>
            </a:r>
          </a:p>
        </p:txBody>
      </p:sp>
      <p:sp>
        <p:nvSpPr>
          <p:cNvPr id="4" name="Slide Number Placeholder 3"/>
          <p:cNvSpPr>
            <a:spLocks noGrp="1"/>
          </p:cNvSpPr>
          <p:nvPr>
            <p:ph type="sldNum" sz="quarter" idx="5"/>
          </p:nvPr>
        </p:nvSpPr>
        <p:spPr/>
        <p:txBody>
          <a:bodyPr/>
          <a:lstStyle/>
          <a:p>
            <a:fld id="{A475C8F7-A6A8-49D9-A011-773B1B69484E}" type="slidenum">
              <a:rPr lang="en-GB" smtClean="0"/>
              <a:t>3</a:t>
            </a:fld>
            <a:endParaRPr lang="en-GB"/>
          </a:p>
        </p:txBody>
      </p:sp>
    </p:spTree>
    <p:extLst>
      <p:ext uri="{BB962C8B-B14F-4D97-AF65-F5344CB8AC3E}">
        <p14:creationId xmlns:p14="http://schemas.microsoft.com/office/powerpoint/2010/main" val="385202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5C8F7-A6A8-49D9-A011-773B1B69484E}" type="slidenum">
              <a:rPr lang="en-GB" smtClean="0"/>
              <a:t>4</a:t>
            </a:fld>
            <a:endParaRPr lang="en-GB"/>
          </a:p>
        </p:txBody>
      </p:sp>
    </p:spTree>
    <p:extLst>
      <p:ext uri="{BB962C8B-B14F-4D97-AF65-F5344CB8AC3E}">
        <p14:creationId xmlns:p14="http://schemas.microsoft.com/office/powerpoint/2010/main" val="54015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 Kent Connects, which is a public sector technology partnership set up to help Kent Public sector organisations share best practice, run collaborative projects, improve services for citizens and reduce partner costs, we have started working closely with the University of Kent to look at how we tackle these challenges that are standing in the way of us delivering consistent accessible services across the county.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we have been doing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 the last 8 months Kent County Council on behalf of Kent Connects, and The University of Kent have been working together to build solutions to these new challenges.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Joined up approach – By working together we are developing a wider network of resource and expertise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Sharing best practice – We have learnt from each other by making use of the different focusses, experiences and backgrounds of our organisations. While KCC focussed on auditing and formalisation of those processes, the University has developed excellent methods of student support and content improvement.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Consistent level of accessibility – By aligning our approach and working towards a consistent level of accessibility we hope to create a better experience for all our users.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Engagement with wider community – The shared network of contacts across the partnership has enabled us to engage, learn from and contribute back to the wider community more than we could have individually.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Collective weight to decision making</a:t>
            </a:r>
          </a:p>
          <a:p>
            <a:r>
              <a:rPr lang="en-GB" sz="1200" kern="1200" dirty="0">
                <a:solidFill>
                  <a:schemeClr val="tx1"/>
                </a:solidFill>
                <a:effectLst/>
                <a:latin typeface="+mn-lt"/>
                <a:ea typeface="+mn-ea"/>
                <a:cs typeface="+mn-cs"/>
              </a:rPr>
              <a:t>Harnessing collective buying power and influence</a:t>
            </a:r>
          </a:p>
          <a:p>
            <a:endParaRPr lang="en-GB" dirty="0"/>
          </a:p>
          <a:p>
            <a:r>
              <a:rPr lang="en-GB" dirty="0"/>
              <a:t>1min	(6)</a:t>
            </a:r>
          </a:p>
        </p:txBody>
      </p:sp>
      <p:sp>
        <p:nvSpPr>
          <p:cNvPr id="4" name="Slide Number Placeholder 3"/>
          <p:cNvSpPr>
            <a:spLocks noGrp="1"/>
          </p:cNvSpPr>
          <p:nvPr>
            <p:ph type="sldNum" sz="quarter" idx="5"/>
          </p:nvPr>
        </p:nvSpPr>
        <p:spPr/>
        <p:txBody>
          <a:bodyPr/>
          <a:lstStyle/>
          <a:p>
            <a:fld id="{A475C8F7-A6A8-49D9-A011-773B1B69484E}" type="slidenum">
              <a:rPr lang="en-GB" smtClean="0"/>
              <a:t>5</a:t>
            </a:fld>
            <a:endParaRPr lang="en-GB"/>
          </a:p>
        </p:txBody>
      </p:sp>
    </p:spTree>
    <p:extLst>
      <p:ext uri="{BB962C8B-B14F-4D97-AF65-F5344CB8AC3E}">
        <p14:creationId xmlns:p14="http://schemas.microsoft.com/office/powerpoint/2010/main" val="108488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has this partnership delivered so far?</a:t>
            </a:r>
          </a:p>
          <a:p>
            <a:r>
              <a:rPr lang="en-GB" dirty="0"/>
              <a:t>Over the last 8 months we have worked on a number of key areas that we feel address immediate challenges and are also working to embed accessibility and inclusion as core values to help us continue to build and deliver better services in the long term.</a:t>
            </a:r>
          </a:p>
          <a:p>
            <a:endParaRPr lang="en-GB" dirty="0"/>
          </a:p>
          <a:p>
            <a:r>
              <a:rPr lang="en-GB" dirty="0"/>
              <a:t>30seconds	(6:30)</a:t>
            </a:r>
          </a:p>
        </p:txBody>
      </p:sp>
      <p:sp>
        <p:nvSpPr>
          <p:cNvPr id="4" name="Slide Number Placeholder 3"/>
          <p:cNvSpPr>
            <a:spLocks noGrp="1"/>
          </p:cNvSpPr>
          <p:nvPr>
            <p:ph type="sldNum" sz="quarter" idx="5"/>
          </p:nvPr>
        </p:nvSpPr>
        <p:spPr/>
        <p:txBody>
          <a:bodyPr/>
          <a:lstStyle/>
          <a:p>
            <a:fld id="{A475C8F7-A6A8-49D9-A011-773B1B69484E}" type="slidenum">
              <a:rPr lang="en-GB" smtClean="0"/>
              <a:t>6</a:t>
            </a:fld>
            <a:endParaRPr lang="en-GB"/>
          </a:p>
        </p:txBody>
      </p:sp>
    </p:spTree>
    <p:extLst>
      <p:ext uri="{BB962C8B-B14F-4D97-AF65-F5344CB8AC3E}">
        <p14:creationId xmlns:p14="http://schemas.microsoft.com/office/powerpoint/2010/main" val="199361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statements are a big part of the new regulations. The purpose of these statements is twofold, the first being in the same vein as cookie and privacy policies, we are making our legal declaration public to clarify what we are doing to meet our obligations. The second purpose is to provide important accessibility information to users and support them in better navigating our website.</a:t>
            </a:r>
          </a:p>
          <a:p>
            <a:endParaRPr lang="en-GB" dirty="0"/>
          </a:p>
          <a:p>
            <a:r>
              <a:rPr lang="en-GB" dirty="0"/>
              <a:t>For this reason we have chosen to focus on three distinct areas for our statements, the main section being a plain English description of what we are doing about accessibility on the website, advice on getting the most out of our site and how users can get in contact with us.</a:t>
            </a:r>
          </a:p>
          <a:p>
            <a:endParaRPr lang="en-GB" dirty="0"/>
          </a:p>
          <a:p>
            <a:r>
              <a:rPr lang="en-GB" dirty="0"/>
              <a:t>The second section is our legal declaration which meets the specific wording requirements, explaining how we are working towards and maintaining the compliance of our sites, and goes into more detail about our auditing process and how the complaints and enforcement procedures work.</a:t>
            </a:r>
          </a:p>
          <a:p>
            <a:endParaRPr lang="en-GB" dirty="0"/>
          </a:p>
          <a:p>
            <a:r>
              <a:rPr lang="en-GB" dirty="0"/>
              <a:t>The final section details our known issues, what we are doing about them and what workarounds and alternate channels are in place to support users while we are working on improvements.</a:t>
            </a:r>
          </a:p>
          <a:p>
            <a:endParaRPr lang="en-GB" dirty="0"/>
          </a:p>
          <a:p>
            <a:r>
              <a:rPr lang="en-GB" dirty="0"/>
              <a:t>We have had these statements checked by our Legal Officers, Digital Teams, and tested both by a network of fellow accessibility officers, and by real users to further refine the statement.</a:t>
            </a:r>
          </a:p>
          <a:p>
            <a:endParaRPr lang="en-GB" dirty="0"/>
          </a:p>
          <a:p>
            <a:endParaRPr lang="en-GB" dirty="0"/>
          </a:p>
          <a:p>
            <a:r>
              <a:rPr lang="en-GB" dirty="0"/>
              <a:t>With all of the thought and effort that has gone into Kent’s combined work on accessibility statements, we wanted to share our learning further and so have been working with GDS to help shape their national guidance on accessibility statements. This guidance was released on the 20</a:t>
            </a:r>
            <a:r>
              <a:rPr lang="en-GB" baseline="30000" dirty="0"/>
              <a:t>th</a:t>
            </a:r>
            <a:r>
              <a:rPr lang="en-GB" dirty="0"/>
              <a:t> May, and is a great starting point for organisations to cover off their obligations. There is a lot more guidance available that GDS have published to help with auditing and other topics about accessibility.</a:t>
            </a:r>
          </a:p>
          <a:p>
            <a:endParaRPr lang="en-GB" dirty="0"/>
          </a:p>
          <a:p>
            <a:r>
              <a:rPr lang="en-GB" dirty="0"/>
              <a:t>3mins	(9:30)</a:t>
            </a:r>
          </a:p>
        </p:txBody>
      </p:sp>
      <p:sp>
        <p:nvSpPr>
          <p:cNvPr id="4" name="Slide Number Placeholder 3"/>
          <p:cNvSpPr>
            <a:spLocks noGrp="1"/>
          </p:cNvSpPr>
          <p:nvPr>
            <p:ph type="sldNum" sz="quarter" idx="5"/>
          </p:nvPr>
        </p:nvSpPr>
        <p:spPr/>
        <p:txBody>
          <a:bodyPr/>
          <a:lstStyle/>
          <a:p>
            <a:fld id="{A475C8F7-A6A8-49D9-A011-773B1B69484E}" type="slidenum">
              <a:rPr lang="en-GB" smtClean="0"/>
              <a:t>7</a:t>
            </a:fld>
            <a:endParaRPr lang="en-GB"/>
          </a:p>
        </p:txBody>
      </p:sp>
    </p:spTree>
    <p:extLst>
      <p:ext uri="{BB962C8B-B14F-4D97-AF65-F5344CB8AC3E}">
        <p14:creationId xmlns:p14="http://schemas.microsoft.com/office/powerpoint/2010/main" val="8158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immediate concerns was to stop the challenge of scale getting any bigger.</a:t>
            </a:r>
          </a:p>
          <a:p>
            <a:r>
              <a:rPr lang="en-GB" dirty="0"/>
              <a:t>To do this it was clear that we had to make changes to the way in which we all procure digital services.</a:t>
            </a:r>
          </a:p>
          <a:p>
            <a:endParaRPr lang="en-GB" dirty="0"/>
          </a:p>
          <a:p>
            <a:r>
              <a:rPr lang="en-GB" dirty="0"/>
              <a:t>To that extent both KCC and The University have embedded these requirements into the procurement process for future digital services, thus ensuring that not only will future public facing website be accessible but that all future digital service whether internal or external, have appropriate accessibility features to support all of our users, including our own staff.</a:t>
            </a:r>
          </a:p>
          <a:p>
            <a:endParaRPr lang="en-GB" dirty="0"/>
          </a:p>
          <a:p>
            <a:r>
              <a:rPr lang="en-GB" dirty="0"/>
              <a:t>The points that we have asked suppliers to demonstrate conformance with are:</a:t>
            </a:r>
          </a:p>
          <a:p>
            <a:pPr marL="171450" indent="-171450">
              <a:buFont typeface="Arial" panose="020B0604020202020204" pitchFamily="34" charset="0"/>
              <a:buChar char="•"/>
            </a:pPr>
            <a:r>
              <a:rPr lang="en-GB" dirty="0"/>
              <a:t>WCAG 2.1 AA</a:t>
            </a:r>
          </a:p>
          <a:p>
            <a:pPr marL="171450" indent="-171450">
              <a:buFont typeface="Arial" panose="020B0604020202020204" pitchFamily="34" charset="0"/>
              <a:buChar char="•"/>
            </a:pPr>
            <a:r>
              <a:rPr lang="en-GB" dirty="0"/>
              <a:t>ISO 13066, interoperability standards</a:t>
            </a:r>
          </a:p>
          <a:p>
            <a:pPr marL="171450" indent="-171450">
              <a:buFont typeface="Arial" panose="020B0604020202020204" pitchFamily="34" charset="0"/>
              <a:buChar char="•"/>
            </a:pPr>
            <a:r>
              <a:rPr lang="en-GB" dirty="0"/>
              <a:t>The Equality Act</a:t>
            </a:r>
          </a:p>
          <a:p>
            <a:pPr marL="171450" indent="-171450">
              <a:buFont typeface="Arial" panose="020B0604020202020204" pitchFamily="34" charset="0"/>
              <a:buChar char="•"/>
            </a:pPr>
            <a:r>
              <a:rPr lang="en-GB" dirty="0"/>
              <a:t>The Public Sector Bodies Accessibility Regulations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1:30min	(11:00)</a:t>
            </a:r>
          </a:p>
        </p:txBody>
      </p:sp>
      <p:sp>
        <p:nvSpPr>
          <p:cNvPr id="4" name="Slide Number Placeholder 3"/>
          <p:cNvSpPr>
            <a:spLocks noGrp="1"/>
          </p:cNvSpPr>
          <p:nvPr>
            <p:ph type="sldNum" sz="quarter" idx="5"/>
          </p:nvPr>
        </p:nvSpPr>
        <p:spPr/>
        <p:txBody>
          <a:bodyPr/>
          <a:lstStyle/>
          <a:p>
            <a:fld id="{A475C8F7-A6A8-49D9-A011-773B1B69484E}" type="slidenum">
              <a:rPr lang="en-GB" smtClean="0"/>
              <a:t>8</a:t>
            </a:fld>
            <a:endParaRPr lang="en-GB"/>
          </a:p>
        </p:txBody>
      </p:sp>
    </p:spTree>
    <p:extLst>
      <p:ext uri="{BB962C8B-B14F-4D97-AF65-F5344CB8AC3E}">
        <p14:creationId xmlns:p14="http://schemas.microsoft.com/office/powerpoint/2010/main" val="186945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want to include the Model Answer that the university received recently in a tender?</a:t>
            </a:r>
          </a:p>
          <a:p>
            <a:r>
              <a:rPr lang="en-GB" dirty="0"/>
              <a:t>This could help people see what they should be expecting from suppliers as an appropriate response.</a:t>
            </a:r>
          </a:p>
          <a:p>
            <a:endParaRPr lang="en-GB" dirty="0"/>
          </a:p>
          <a:p>
            <a:r>
              <a:rPr lang="en-GB" dirty="0"/>
              <a:t>Obviously this is what we feel is appropriate but for further information on what we should request from suppliers, please speak to GDS.</a:t>
            </a:r>
          </a:p>
          <a:p>
            <a:endParaRPr lang="en-GB" dirty="0"/>
          </a:p>
          <a:p>
            <a:r>
              <a:rPr lang="en-GB" dirty="0"/>
              <a:t>2mins	(13)</a:t>
            </a:r>
          </a:p>
        </p:txBody>
      </p:sp>
      <p:sp>
        <p:nvSpPr>
          <p:cNvPr id="4" name="Slide Number Placeholder 3"/>
          <p:cNvSpPr>
            <a:spLocks noGrp="1"/>
          </p:cNvSpPr>
          <p:nvPr>
            <p:ph type="sldNum" sz="quarter" idx="5"/>
          </p:nvPr>
        </p:nvSpPr>
        <p:spPr/>
        <p:txBody>
          <a:bodyPr/>
          <a:lstStyle/>
          <a:p>
            <a:fld id="{A475C8F7-A6A8-49D9-A011-773B1B69484E}" type="slidenum">
              <a:rPr lang="en-GB" smtClean="0"/>
              <a:t>9</a:t>
            </a:fld>
            <a:endParaRPr lang="en-GB"/>
          </a:p>
        </p:txBody>
      </p:sp>
    </p:spTree>
    <p:extLst>
      <p:ext uri="{BB962C8B-B14F-4D97-AF65-F5344CB8AC3E}">
        <p14:creationId xmlns:p14="http://schemas.microsoft.com/office/powerpoint/2010/main" val="2673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3119-026A-4054-8E65-16DA6C764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D27394-BAE8-4B15-B87E-000731240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4B484B-FCAC-4B29-9607-25136C11F245}"/>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483D3DC0-45E6-4523-9F2E-C48BD5CB1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130E7-D7C5-4C3C-AF72-A5B895B16DC5}"/>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286753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2BE5-92C4-4D8B-9E8D-B43C5E5ECE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78E2EA-042A-44E8-9147-3C5A76340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3982C3-5E1B-4E02-9F5F-037C03610920}"/>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2816D1D3-9B3E-4F4E-8856-EBA8CAA01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D13C5-7001-4F71-BE2A-5E456D4EADA6}"/>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146985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1DB96-BF0C-4BD9-BABE-5F6BBBF69F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7A6E95-5CFD-4C1C-833B-11114579CC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C375A-9142-4C3B-BE58-087BB9BAEE44}"/>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BDF531BD-16F0-4A1E-9838-2B701AB6A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A2ADD3-8800-4BE6-A5A7-42DAE71174F4}"/>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374786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F317-58C5-4E26-8362-696BD4A51A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7C57F-3E27-44B1-B228-2C2A9E3CC7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2B836-CED7-4E33-8642-91BF489949F2}"/>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49A395A8-143D-4FA8-8BCE-009135596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6A64-B487-4AEE-B349-489940788ACA}"/>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177170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76D2-9662-48CD-BBFA-C95E1EB66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FBB318-9689-4270-B9F1-82638C0125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BFB106-754E-4FED-B628-F13A459AAFC3}"/>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74F1F9A0-57DC-4A59-ADA1-EBA003F39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F877E-19F3-4E92-9E22-6265612BE12B}"/>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118451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3BFE-9DB2-4C37-89A1-AE678A3E24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3890C-8149-4725-A206-3D2A56CAD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40A1C7-9A02-4097-8552-C71218E645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A650E6-768A-43D9-8FC2-729456685FB9}"/>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6" name="Footer Placeholder 5">
            <a:extLst>
              <a:ext uri="{FF2B5EF4-FFF2-40B4-BE49-F238E27FC236}">
                <a16:creationId xmlns:a16="http://schemas.microsoft.com/office/drawing/2014/main" id="{797CA5B8-5FA8-4B43-8F05-602B362482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6AF7E7-F52E-46DA-8CB7-D7B8CC6816A0}"/>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584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57E-E999-46BF-B46B-21AF970A6C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E3487D-2FA7-4C0F-BAC0-98D47EDBB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013F7-4B4D-49E4-B383-C1D2086635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0F1ABD-E392-4A47-978C-769E5262C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27320-8C53-4E32-B150-4174F6F3B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1E8670-AF0B-4A71-B250-171840EF092E}"/>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8" name="Footer Placeholder 7">
            <a:extLst>
              <a:ext uri="{FF2B5EF4-FFF2-40B4-BE49-F238E27FC236}">
                <a16:creationId xmlns:a16="http://schemas.microsoft.com/office/drawing/2014/main" id="{0229C894-43D3-4900-8A92-22219803B0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EDA244-61F1-4AF4-90F0-BE53F575F740}"/>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303644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1A10-6779-46DD-9574-020905768D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64A6FD-BC1E-47CE-AEBC-E83369C69C08}"/>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4" name="Footer Placeholder 3">
            <a:extLst>
              <a:ext uri="{FF2B5EF4-FFF2-40B4-BE49-F238E27FC236}">
                <a16:creationId xmlns:a16="http://schemas.microsoft.com/office/drawing/2014/main" id="{F5899D81-3C2C-4997-971E-091E6F7AAA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4F0834-CEAF-48BC-B06A-CC01F0B1141E}"/>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134680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3666A-170D-49F4-82B0-E317A28F929A}"/>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3" name="Footer Placeholder 2">
            <a:extLst>
              <a:ext uri="{FF2B5EF4-FFF2-40B4-BE49-F238E27FC236}">
                <a16:creationId xmlns:a16="http://schemas.microsoft.com/office/drawing/2014/main" id="{B1196F56-20FB-40A3-98E5-9DA06B3DFB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0026D6-87D1-485C-BC47-86BDBC22A120}"/>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270631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D0FF-F0B7-48E5-A5A1-6DBD9738B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B290A8-1CB7-4818-8A2F-64350C715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54DD8-EE06-44AF-8B06-411AC662A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7D840-2E01-45DD-8951-FDD67CA379C7}"/>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6" name="Footer Placeholder 5">
            <a:extLst>
              <a:ext uri="{FF2B5EF4-FFF2-40B4-BE49-F238E27FC236}">
                <a16:creationId xmlns:a16="http://schemas.microsoft.com/office/drawing/2014/main" id="{E6B86289-3A1B-4036-8D5D-BDDDA33BFC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47A4E7-421E-440B-A762-1E85AAA897BD}"/>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41730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96B4-1FF9-4998-92D2-700DD079C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BCEDAA-AF41-4F7B-9331-C88AE776A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E2F01E-C71F-4276-A722-42C8724EE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32FFF4-0D17-478B-84D8-4382B878AA26}"/>
              </a:ext>
            </a:extLst>
          </p:cNvPr>
          <p:cNvSpPr>
            <a:spLocks noGrp="1"/>
          </p:cNvSpPr>
          <p:nvPr>
            <p:ph type="dt" sz="half" idx="10"/>
          </p:nvPr>
        </p:nvSpPr>
        <p:spPr/>
        <p:txBody>
          <a:bodyPr/>
          <a:lstStyle/>
          <a:p>
            <a:fld id="{265462E1-3639-4181-B6BE-42E81105C80D}" type="datetimeFigureOut">
              <a:rPr lang="en-GB" smtClean="0"/>
              <a:t>05/06/2019</a:t>
            </a:fld>
            <a:endParaRPr lang="en-GB"/>
          </a:p>
        </p:txBody>
      </p:sp>
      <p:sp>
        <p:nvSpPr>
          <p:cNvPr id="6" name="Footer Placeholder 5">
            <a:extLst>
              <a:ext uri="{FF2B5EF4-FFF2-40B4-BE49-F238E27FC236}">
                <a16:creationId xmlns:a16="http://schemas.microsoft.com/office/drawing/2014/main" id="{3C7B5D37-6743-4564-8951-F8137F3084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424177-BBB2-4296-9E9A-C1E72015C59A}"/>
              </a:ext>
            </a:extLst>
          </p:cNvPr>
          <p:cNvSpPr>
            <a:spLocks noGrp="1"/>
          </p:cNvSpPr>
          <p:nvPr>
            <p:ph type="sldNum" sz="quarter" idx="12"/>
          </p:nvPr>
        </p:nvSpPr>
        <p:spPr/>
        <p:txBody>
          <a:bodyPr/>
          <a:lstStyle/>
          <a:p>
            <a:fld id="{868182EF-442F-4A87-9DFB-8DE5DFE40B4E}" type="slidenum">
              <a:rPr lang="en-GB" smtClean="0"/>
              <a:t>‹#›</a:t>
            </a:fld>
            <a:endParaRPr lang="en-GB"/>
          </a:p>
        </p:txBody>
      </p:sp>
    </p:spTree>
    <p:extLst>
      <p:ext uri="{BB962C8B-B14F-4D97-AF65-F5344CB8AC3E}">
        <p14:creationId xmlns:p14="http://schemas.microsoft.com/office/powerpoint/2010/main" val="341957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3F6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6F438-7D56-4BE8-AFD9-CF646BE91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16ADD8-B5F1-45A1-B377-B18F90122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780BC-B00A-46AA-80B1-FC59D51B5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462E1-3639-4181-B6BE-42E81105C80D}" type="datetimeFigureOut">
              <a:rPr lang="en-GB" smtClean="0"/>
              <a:t>05/06/2019</a:t>
            </a:fld>
            <a:endParaRPr lang="en-GB"/>
          </a:p>
        </p:txBody>
      </p:sp>
      <p:sp>
        <p:nvSpPr>
          <p:cNvPr id="5" name="Footer Placeholder 4">
            <a:extLst>
              <a:ext uri="{FF2B5EF4-FFF2-40B4-BE49-F238E27FC236}">
                <a16:creationId xmlns:a16="http://schemas.microsoft.com/office/drawing/2014/main" id="{A1AA3591-0E54-4A22-BED0-C2F4D6F72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1FD4A1-C783-4A4E-8B8E-1618CF0C2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182EF-442F-4A87-9DFB-8DE5DFE40B4E}" type="slidenum">
              <a:rPr lang="en-GB" smtClean="0"/>
              <a:t>‹#›</a:t>
            </a:fld>
            <a:endParaRPr lang="en-GB"/>
          </a:p>
        </p:txBody>
      </p:sp>
    </p:spTree>
    <p:extLst>
      <p:ext uri="{BB962C8B-B14F-4D97-AF65-F5344CB8AC3E}">
        <p14:creationId xmlns:p14="http://schemas.microsoft.com/office/powerpoint/2010/main" val="276295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unsplash.com/photos/vpxeE7s-my4"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unsplash.com/photos/bt-Sc22W-BE"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unsplash.com/photos/bJhT_8nbUA0"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unsplash.com/photos/n95VMLxqM2I"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C78607-6BE3-403B-BF50-1E1BB06E20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60" y="214144"/>
            <a:ext cx="2359280" cy="908220"/>
          </a:xfrm>
          <a:prstGeom prst="rect">
            <a:avLst/>
          </a:prstGeom>
        </p:spPr>
      </p:pic>
      <p:pic>
        <p:nvPicPr>
          <p:cNvPr id="4" name="Picture 3">
            <a:extLst>
              <a:ext uri="{FF2B5EF4-FFF2-40B4-BE49-F238E27FC236}">
                <a16:creationId xmlns:a16="http://schemas.microsoft.com/office/drawing/2014/main" id="{E5DF9A76-3B02-4CBD-91E9-7EF24697D9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7710" y="218642"/>
            <a:ext cx="1579930" cy="903720"/>
          </a:xfrm>
          <a:prstGeom prst="rect">
            <a:avLst/>
          </a:prstGeom>
        </p:spPr>
      </p:pic>
      <p:sp>
        <p:nvSpPr>
          <p:cNvPr id="3" name="Subtitle 2">
            <a:extLst>
              <a:ext uri="{FF2B5EF4-FFF2-40B4-BE49-F238E27FC236}">
                <a16:creationId xmlns:a16="http://schemas.microsoft.com/office/drawing/2014/main" id="{74AEFFB1-06AF-4EC1-93A4-D46F2B8F61DB}"/>
              </a:ext>
            </a:extLst>
          </p:cNvPr>
          <p:cNvSpPr>
            <a:spLocks noGrp="1"/>
          </p:cNvSpPr>
          <p:nvPr>
            <p:ph type="subTitle" idx="1"/>
          </p:nvPr>
        </p:nvSpPr>
        <p:spPr/>
        <p:txBody>
          <a:bodyPr/>
          <a:lstStyle/>
          <a:p>
            <a:r>
              <a:rPr lang="en-GB" dirty="0">
                <a:solidFill>
                  <a:schemeClr val="bg1"/>
                </a:solidFill>
              </a:rPr>
              <a:t>Supporting the County to improve Digital Inclusion and Accessibility</a:t>
            </a:r>
          </a:p>
        </p:txBody>
      </p:sp>
      <p:sp>
        <p:nvSpPr>
          <p:cNvPr id="2" name="Title 1">
            <a:extLst>
              <a:ext uri="{FF2B5EF4-FFF2-40B4-BE49-F238E27FC236}">
                <a16:creationId xmlns:a16="http://schemas.microsoft.com/office/drawing/2014/main" id="{58CE74DD-120A-448B-B6F5-49ABFAC6B059}"/>
              </a:ext>
            </a:extLst>
          </p:cNvPr>
          <p:cNvSpPr>
            <a:spLocks noGrp="1"/>
          </p:cNvSpPr>
          <p:nvPr>
            <p:ph type="ctrTitle"/>
          </p:nvPr>
        </p:nvSpPr>
        <p:spPr/>
        <p:txBody>
          <a:bodyPr/>
          <a:lstStyle/>
          <a:p>
            <a:r>
              <a:rPr lang="en-GB" b="1" dirty="0">
                <a:solidFill>
                  <a:schemeClr val="bg1"/>
                </a:solidFill>
              </a:rPr>
              <a:t>Kent Digital Inclusion</a:t>
            </a:r>
          </a:p>
        </p:txBody>
      </p:sp>
    </p:spTree>
    <p:extLst>
      <p:ext uri="{BB962C8B-B14F-4D97-AF65-F5344CB8AC3E}">
        <p14:creationId xmlns:p14="http://schemas.microsoft.com/office/powerpoint/2010/main" val="391396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662271-6A03-453C-AFDE-85AFBDAC1CF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7" name="Picture 6">
            <a:extLst>
              <a:ext uri="{FF2B5EF4-FFF2-40B4-BE49-F238E27FC236}">
                <a16:creationId xmlns:a16="http://schemas.microsoft.com/office/drawing/2014/main" id="{5D279A53-86A3-479C-BB66-0308776F53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p:txBody>
          <a:bodyPr/>
          <a:lstStyle/>
          <a:p>
            <a:pPr fontAlgn="ctr">
              <a:lnSpc>
                <a:spcPct val="150000"/>
              </a:lnSpc>
            </a:pPr>
            <a:r>
              <a:rPr lang="en-GB" dirty="0">
                <a:solidFill>
                  <a:schemeClr val="bg1"/>
                </a:solidFill>
              </a:rPr>
              <a:t>Productivity Tools – www.kent.ac.uk/tools</a:t>
            </a:r>
          </a:p>
          <a:p>
            <a:pPr fontAlgn="ctr">
              <a:lnSpc>
                <a:spcPct val="150000"/>
              </a:lnSpc>
            </a:pPr>
            <a:r>
              <a:rPr lang="en-GB" dirty="0">
                <a:solidFill>
                  <a:schemeClr val="bg1"/>
                </a:solidFill>
              </a:rPr>
              <a:t>Accessible Video Guidance</a:t>
            </a:r>
          </a:p>
          <a:p>
            <a:pPr fontAlgn="ctr">
              <a:lnSpc>
                <a:spcPct val="150000"/>
              </a:lnSpc>
            </a:pPr>
            <a:r>
              <a:rPr lang="en-GB" dirty="0">
                <a:solidFill>
                  <a:schemeClr val="bg1"/>
                </a:solidFill>
              </a:rPr>
              <a:t>Writing for the Web and Plain English support</a:t>
            </a:r>
          </a:p>
          <a:p>
            <a:pPr fontAlgn="ctr">
              <a:lnSpc>
                <a:spcPct val="150000"/>
              </a:lnSpc>
            </a:pPr>
            <a:r>
              <a:rPr lang="en-GB" dirty="0">
                <a:solidFill>
                  <a:schemeClr val="bg1"/>
                </a:solidFill>
              </a:rPr>
              <a:t>3</a:t>
            </a:r>
            <a:r>
              <a:rPr lang="en-GB" baseline="30000" dirty="0">
                <a:solidFill>
                  <a:schemeClr val="bg1"/>
                </a:solidFill>
              </a:rPr>
              <a:t>rd</a:t>
            </a:r>
            <a:r>
              <a:rPr lang="en-GB" dirty="0">
                <a:solidFill>
                  <a:schemeClr val="bg1"/>
                </a:solidFill>
              </a:rPr>
              <a:t> party content</a:t>
            </a:r>
          </a:p>
          <a:p>
            <a:pPr fontAlgn="ctr">
              <a:lnSpc>
                <a:spcPct val="150000"/>
              </a:lnSpc>
            </a:pPr>
            <a:r>
              <a:rPr lang="en-GB" dirty="0">
                <a:solidFill>
                  <a:schemeClr val="bg1"/>
                </a:solidFill>
              </a:rPr>
              <a:t>Understanding the regulations</a:t>
            </a: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Staff e-learning and guidance</a:t>
            </a:r>
          </a:p>
        </p:txBody>
      </p:sp>
    </p:spTree>
    <p:extLst>
      <p:ext uri="{BB962C8B-B14F-4D97-AF65-F5344CB8AC3E}">
        <p14:creationId xmlns:p14="http://schemas.microsoft.com/office/powerpoint/2010/main" val="145914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96D59-B0AA-40C3-BEAD-A1AD4663C2C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8" name="Picture 7">
            <a:extLst>
              <a:ext uri="{FF2B5EF4-FFF2-40B4-BE49-F238E27FC236}">
                <a16:creationId xmlns:a16="http://schemas.microsoft.com/office/drawing/2014/main" id="{71281DCE-C5B5-4FCA-8E3E-AE94553921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6" name="Content Placeholder 2">
            <a:extLst>
              <a:ext uri="{FF2B5EF4-FFF2-40B4-BE49-F238E27FC236}">
                <a16:creationId xmlns:a16="http://schemas.microsoft.com/office/drawing/2014/main" id="{81F41FAD-09B7-48C4-AEAA-A267115EC0B0}"/>
              </a:ext>
            </a:extLst>
          </p:cNvPr>
          <p:cNvSpPr txBox="1">
            <a:spLocks/>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r>
              <a:rPr lang="en-GB" dirty="0">
                <a:solidFill>
                  <a:schemeClr val="bg1"/>
                </a:solidFill>
              </a:rPr>
              <a:t>Websites are not always managed by us</a:t>
            </a:r>
          </a:p>
          <a:p>
            <a:pPr fontAlgn="ctr"/>
            <a:endParaRPr lang="en-GB" dirty="0">
              <a:solidFill>
                <a:schemeClr val="bg1"/>
              </a:solidFill>
            </a:endParaRPr>
          </a:p>
          <a:p>
            <a:pPr fontAlgn="ctr"/>
            <a:r>
              <a:rPr lang="en-GB" dirty="0">
                <a:solidFill>
                  <a:schemeClr val="bg1"/>
                </a:solidFill>
              </a:rPr>
              <a:t>How to we get suppliers to help us make services accessible?</a:t>
            </a:r>
          </a:p>
          <a:p>
            <a:pPr lvl="1" fontAlgn="ctr"/>
            <a:r>
              <a:rPr lang="en-GB" dirty="0">
                <a:solidFill>
                  <a:schemeClr val="bg1"/>
                </a:solidFill>
              </a:rPr>
              <a:t>Contract requirements</a:t>
            </a:r>
          </a:p>
          <a:p>
            <a:pPr lvl="1" fontAlgn="ctr"/>
            <a:r>
              <a:rPr lang="en-GB" dirty="0">
                <a:solidFill>
                  <a:schemeClr val="bg1"/>
                </a:solidFill>
              </a:rPr>
              <a:t>Convince them of the benefits</a:t>
            </a:r>
          </a:p>
          <a:p>
            <a:pPr lvl="1" fontAlgn="ctr"/>
            <a:r>
              <a:rPr lang="en-GB" dirty="0">
                <a:solidFill>
                  <a:schemeClr val="bg1"/>
                </a:solidFill>
              </a:rPr>
              <a:t>Buying power</a:t>
            </a:r>
          </a:p>
          <a:p>
            <a:pPr lvl="1" fontAlgn="ctr"/>
            <a:endParaRPr lang="en-GB" dirty="0">
              <a:solidFill>
                <a:schemeClr val="bg1"/>
              </a:solidFill>
            </a:endParaRPr>
          </a:p>
          <a:p>
            <a:pPr fontAlgn="ctr"/>
            <a:r>
              <a:rPr lang="en-GB" dirty="0">
                <a:solidFill>
                  <a:schemeClr val="bg1"/>
                </a:solidFill>
              </a:rPr>
              <a:t>Wide range of supplier reactions</a:t>
            </a:r>
          </a:p>
          <a:p>
            <a:pPr fontAlgn="ctr"/>
            <a:endParaRPr lang="en-GB" dirty="0">
              <a:solidFill>
                <a:schemeClr val="bg1"/>
              </a:solidFill>
            </a:endParaRPr>
          </a:p>
          <a:p>
            <a:pPr fontAlgn="ctr"/>
            <a:r>
              <a:rPr lang="en-GB" dirty="0">
                <a:solidFill>
                  <a:schemeClr val="bg1"/>
                </a:solidFill>
              </a:rPr>
              <a:t>Developing accessibility skills in suppliers</a:t>
            </a:r>
          </a:p>
          <a:p>
            <a:pPr lvl="1" fontAlgn="ctr"/>
            <a:r>
              <a:rPr lang="en-GB" dirty="0">
                <a:solidFill>
                  <a:schemeClr val="bg1"/>
                </a:solidFill>
              </a:rPr>
              <a:t>Supplier handbook</a:t>
            </a:r>
          </a:p>
          <a:p>
            <a:pPr fontAlgn="ctr"/>
            <a:endParaRPr lang="en-GB" dirty="0">
              <a:solidFill>
                <a:schemeClr val="bg1"/>
              </a:solidFill>
            </a:endParaRP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Working with Suppliers</a:t>
            </a:r>
          </a:p>
        </p:txBody>
      </p:sp>
    </p:spTree>
    <p:extLst>
      <p:ext uri="{BB962C8B-B14F-4D97-AF65-F5344CB8AC3E}">
        <p14:creationId xmlns:p14="http://schemas.microsoft.com/office/powerpoint/2010/main" val="147074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83817C-AA61-4D11-AED9-36C1E09755C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9" name="Picture 8">
            <a:extLst>
              <a:ext uri="{FF2B5EF4-FFF2-40B4-BE49-F238E27FC236}">
                <a16:creationId xmlns:a16="http://schemas.microsoft.com/office/drawing/2014/main" id="{45DFDBEF-324A-42BB-859B-86D860172DB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pic>
        <p:nvPicPr>
          <p:cNvPr id="7" name="Picture 6" descr="Image shows George Rhodes standing in front of slides presenting a lecture on accessibility as part of the People and Computing module.">
            <a:extLst>
              <a:ext uri="{FF2B5EF4-FFF2-40B4-BE49-F238E27FC236}">
                <a16:creationId xmlns:a16="http://schemas.microsoft.com/office/drawing/2014/main" id="{87440DB2-A8A7-48DA-A799-CF0DEF4DDD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25682" y="1841668"/>
            <a:ext cx="4846207" cy="3634655"/>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a:xfrm>
            <a:off x="838200" y="1825625"/>
            <a:ext cx="6161690" cy="4351338"/>
          </a:xfrm>
        </p:spPr>
        <p:txBody>
          <a:bodyPr>
            <a:normAutofit lnSpcReduction="10000"/>
          </a:bodyPr>
          <a:lstStyle/>
          <a:p>
            <a:pPr fontAlgn="ctr"/>
            <a:r>
              <a:rPr lang="en-GB" dirty="0">
                <a:solidFill>
                  <a:schemeClr val="bg1"/>
                </a:solidFill>
              </a:rPr>
              <a:t>Embedded into University of Kent school of computing curriculum this year</a:t>
            </a:r>
          </a:p>
          <a:p>
            <a:pPr lvl="1" fontAlgn="ctr">
              <a:lnSpc>
                <a:spcPct val="200000"/>
              </a:lnSpc>
            </a:pPr>
            <a:r>
              <a:rPr lang="en-GB" dirty="0">
                <a:solidFill>
                  <a:schemeClr val="bg1"/>
                </a:solidFill>
              </a:rPr>
              <a:t>1</a:t>
            </a:r>
            <a:r>
              <a:rPr lang="en-GB" baseline="30000" dirty="0">
                <a:solidFill>
                  <a:schemeClr val="bg1"/>
                </a:solidFill>
              </a:rPr>
              <a:t>st</a:t>
            </a:r>
            <a:r>
              <a:rPr lang="en-GB" dirty="0">
                <a:solidFill>
                  <a:schemeClr val="bg1"/>
                </a:solidFill>
              </a:rPr>
              <a:t> Year People and Computing</a:t>
            </a:r>
          </a:p>
          <a:p>
            <a:pPr lvl="1" fontAlgn="ctr">
              <a:lnSpc>
                <a:spcPct val="200000"/>
              </a:lnSpc>
            </a:pPr>
            <a:r>
              <a:rPr lang="en-GB" dirty="0">
                <a:solidFill>
                  <a:schemeClr val="bg1"/>
                </a:solidFill>
              </a:rPr>
              <a:t>3</a:t>
            </a:r>
            <a:r>
              <a:rPr lang="en-GB" baseline="30000" dirty="0">
                <a:solidFill>
                  <a:schemeClr val="bg1"/>
                </a:solidFill>
              </a:rPr>
              <a:t>rd</a:t>
            </a:r>
            <a:r>
              <a:rPr lang="en-GB" dirty="0">
                <a:solidFill>
                  <a:schemeClr val="bg1"/>
                </a:solidFill>
              </a:rPr>
              <a:t> Year Internet of Things</a:t>
            </a:r>
          </a:p>
          <a:p>
            <a:pPr lvl="1" fontAlgn="ctr">
              <a:lnSpc>
                <a:spcPct val="200000"/>
              </a:lnSpc>
            </a:pPr>
            <a:r>
              <a:rPr lang="en-GB" dirty="0">
                <a:solidFill>
                  <a:schemeClr val="bg1"/>
                </a:solidFill>
              </a:rPr>
              <a:t>3</a:t>
            </a:r>
            <a:r>
              <a:rPr lang="en-GB" baseline="30000" dirty="0">
                <a:solidFill>
                  <a:schemeClr val="bg1"/>
                </a:solidFill>
              </a:rPr>
              <a:t>rd</a:t>
            </a:r>
            <a:r>
              <a:rPr lang="en-GB" dirty="0">
                <a:solidFill>
                  <a:schemeClr val="bg1"/>
                </a:solidFill>
              </a:rPr>
              <a:t> Year Kent IT Consultancy</a:t>
            </a:r>
          </a:p>
          <a:p>
            <a:pPr lvl="1" fontAlgn="ctr">
              <a:lnSpc>
                <a:spcPct val="200000"/>
              </a:lnSpc>
            </a:pPr>
            <a:r>
              <a:rPr lang="en-GB" dirty="0">
                <a:solidFill>
                  <a:schemeClr val="bg1"/>
                </a:solidFill>
              </a:rPr>
              <a:t>Assessments</a:t>
            </a: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Embedding in Curriculums</a:t>
            </a:r>
          </a:p>
        </p:txBody>
      </p:sp>
    </p:spTree>
    <p:extLst>
      <p:ext uri="{BB962C8B-B14F-4D97-AF65-F5344CB8AC3E}">
        <p14:creationId xmlns:p14="http://schemas.microsoft.com/office/powerpoint/2010/main" val="72309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DEF8D5-84F6-4756-A1CE-71F64F10DBD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10" name="Picture 9">
            <a:extLst>
              <a:ext uri="{FF2B5EF4-FFF2-40B4-BE49-F238E27FC236}">
                <a16:creationId xmlns:a16="http://schemas.microsoft.com/office/drawing/2014/main" id="{6557C5A8-1649-4CD4-943A-A6CECB5DFF4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8" name="Rectangle 7">
            <a:extLst>
              <a:ext uri="{FF2B5EF4-FFF2-40B4-BE49-F238E27FC236}">
                <a16:creationId xmlns:a16="http://schemas.microsoft.com/office/drawing/2014/main" id="{4CA989E0-F655-473D-8292-017291989110}"/>
              </a:ext>
            </a:extLst>
          </p:cNvPr>
          <p:cNvSpPr/>
          <p:nvPr/>
        </p:nvSpPr>
        <p:spPr>
          <a:xfrm>
            <a:off x="6156041" y="5795700"/>
            <a:ext cx="3789435" cy="338554"/>
          </a:xfrm>
          <a:prstGeom prst="rect">
            <a:avLst/>
          </a:prstGeom>
        </p:spPr>
        <p:txBody>
          <a:bodyPr wrap="none">
            <a:spAutoFit/>
          </a:bodyPr>
          <a:lstStyle/>
          <a:p>
            <a:r>
              <a:rPr lang="en-GB" sz="1600" dirty="0">
                <a:solidFill>
                  <a:schemeClr val="bg1"/>
                </a:solidFill>
                <a:hlinkClick r:id="rId5">
                  <a:extLst>
                    <a:ext uri="{A12FA001-AC4F-418D-AE19-62706E023703}">
                      <ahyp:hlinkClr xmlns:ahyp="http://schemas.microsoft.com/office/drawing/2018/hyperlinkcolor" val="tx"/>
                    </a:ext>
                  </a:extLst>
                </a:hlinkClick>
              </a:rPr>
              <a:t>https://unsplash.com/photos/vpxeE7s-my4</a:t>
            </a:r>
            <a:endParaRPr lang="en-GB" sz="1600" dirty="0">
              <a:solidFill>
                <a:schemeClr val="bg1"/>
              </a:solidFill>
            </a:endParaRPr>
          </a:p>
        </p:txBody>
      </p:sp>
      <p:pic>
        <p:nvPicPr>
          <p:cNvPr id="7" name="Picture 6">
            <a:extLst>
              <a:ext uri="{FF2B5EF4-FFF2-40B4-BE49-F238E27FC236}">
                <a16:creationId xmlns:a16="http://schemas.microsoft.com/office/drawing/2014/main" id="{00C861BD-4268-4B58-AB01-60E9DF6E7A6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7309" y="1825625"/>
            <a:ext cx="6326901" cy="4004415"/>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p:txBody>
          <a:bodyPr/>
          <a:lstStyle/>
          <a:p>
            <a:pPr marL="0" indent="0" fontAlgn="ctr">
              <a:lnSpc>
                <a:spcPct val="100000"/>
              </a:lnSpc>
              <a:buNone/>
            </a:pPr>
            <a:r>
              <a:rPr lang="en-GB" dirty="0">
                <a:solidFill>
                  <a:schemeClr val="bg1"/>
                </a:solidFill>
              </a:rPr>
              <a:t>FHEDAWG</a:t>
            </a:r>
          </a:p>
          <a:p>
            <a:pPr lvl="1" fontAlgn="ctr">
              <a:lnSpc>
                <a:spcPct val="100000"/>
              </a:lnSpc>
            </a:pPr>
            <a:r>
              <a:rPr lang="en-GB" dirty="0">
                <a:solidFill>
                  <a:schemeClr val="bg1"/>
                </a:solidFill>
              </a:rPr>
              <a:t>Leadership</a:t>
            </a:r>
          </a:p>
          <a:p>
            <a:pPr lvl="1" fontAlgn="ctr">
              <a:lnSpc>
                <a:spcPct val="100000"/>
              </a:lnSpc>
            </a:pPr>
            <a:r>
              <a:rPr lang="en-GB" dirty="0">
                <a:solidFill>
                  <a:schemeClr val="bg1"/>
                </a:solidFill>
              </a:rPr>
              <a:t>Resource sharing</a:t>
            </a:r>
          </a:p>
          <a:p>
            <a:pPr fontAlgn="ctr">
              <a:lnSpc>
                <a:spcPct val="100000"/>
              </a:lnSpc>
            </a:pPr>
            <a:r>
              <a:rPr lang="en-GB" dirty="0">
                <a:solidFill>
                  <a:schemeClr val="bg1"/>
                </a:solidFill>
              </a:rPr>
              <a:t>BCS</a:t>
            </a:r>
          </a:p>
          <a:p>
            <a:pPr fontAlgn="ctr">
              <a:lnSpc>
                <a:spcPct val="100000"/>
              </a:lnSpc>
            </a:pPr>
            <a:r>
              <a:rPr lang="en-GB" dirty="0">
                <a:solidFill>
                  <a:schemeClr val="bg1"/>
                </a:solidFill>
              </a:rPr>
              <a:t>UKAAF / RNIB</a:t>
            </a:r>
          </a:p>
          <a:p>
            <a:pPr fontAlgn="ctr">
              <a:lnSpc>
                <a:spcPct val="100000"/>
              </a:lnSpc>
            </a:pPr>
            <a:r>
              <a:rPr lang="en-GB" dirty="0" err="1">
                <a:solidFill>
                  <a:schemeClr val="bg1"/>
                </a:solidFill>
              </a:rPr>
              <a:t>AbilityNet</a:t>
            </a:r>
            <a:endParaRPr lang="en-GB" dirty="0">
              <a:solidFill>
                <a:schemeClr val="bg1"/>
              </a:solidFill>
            </a:endParaRPr>
          </a:p>
          <a:p>
            <a:pPr fontAlgn="ctr">
              <a:lnSpc>
                <a:spcPct val="100000"/>
              </a:lnSpc>
            </a:pPr>
            <a:r>
              <a:rPr lang="en-GB" dirty="0">
                <a:solidFill>
                  <a:schemeClr val="bg1"/>
                </a:solidFill>
              </a:rPr>
              <a:t>NHS</a:t>
            </a: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Wider Community Engagement</a:t>
            </a:r>
          </a:p>
        </p:txBody>
      </p:sp>
    </p:spTree>
    <p:extLst>
      <p:ext uri="{BB962C8B-B14F-4D97-AF65-F5344CB8AC3E}">
        <p14:creationId xmlns:p14="http://schemas.microsoft.com/office/powerpoint/2010/main" val="206447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248858-F320-425B-931D-9E3C80A8466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10" name="Picture 9">
            <a:extLst>
              <a:ext uri="{FF2B5EF4-FFF2-40B4-BE49-F238E27FC236}">
                <a16:creationId xmlns:a16="http://schemas.microsoft.com/office/drawing/2014/main" id="{A7525610-0446-4419-BB1A-710803DF38B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8" name="Rectangle 7">
            <a:extLst>
              <a:ext uri="{FF2B5EF4-FFF2-40B4-BE49-F238E27FC236}">
                <a16:creationId xmlns:a16="http://schemas.microsoft.com/office/drawing/2014/main" id="{BF58484A-741B-4425-801E-6DFEF369473E}"/>
              </a:ext>
            </a:extLst>
          </p:cNvPr>
          <p:cNvSpPr/>
          <p:nvPr/>
        </p:nvSpPr>
        <p:spPr>
          <a:xfrm>
            <a:off x="7843838" y="5666038"/>
            <a:ext cx="3788986" cy="338554"/>
          </a:xfrm>
          <a:prstGeom prst="rect">
            <a:avLst/>
          </a:prstGeom>
        </p:spPr>
        <p:txBody>
          <a:bodyPr wrap="none">
            <a:spAutoFit/>
          </a:bodyPr>
          <a:lstStyle/>
          <a:p>
            <a:r>
              <a:rPr lang="en-GB" sz="1600" dirty="0">
                <a:solidFill>
                  <a:schemeClr val="bg1"/>
                </a:solidFill>
                <a:hlinkClick r:id="rId5">
                  <a:extLst>
                    <a:ext uri="{A12FA001-AC4F-418D-AE19-62706E023703}">
                      <ahyp:hlinkClr xmlns:ahyp="http://schemas.microsoft.com/office/drawing/2018/hyperlinkcolor" val="tx"/>
                    </a:ext>
                  </a:extLst>
                </a:hlinkClick>
              </a:rPr>
              <a:t>https://unsplash.com/photos/bt-Sc22W-BE</a:t>
            </a:r>
            <a:endParaRPr lang="en-GB" sz="1600" dirty="0">
              <a:solidFill>
                <a:schemeClr val="bg1"/>
              </a:solidFill>
            </a:endParaRPr>
          </a:p>
        </p:txBody>
      </p:sp>
      <p:pic>
        <p:nvPicPr>
          <p:cNvPr id="7" name="Picture 6">
            <a:extLst>
              <a:ext uri="{FF2B5EF4-FFF2-40B4-BE49-F238E27FC236}">
                <a16:creationId xmlns:a16="http://schemas.microsoft.com/office/drawing/2014/main" id="{E8CAD78C-72A1-41A3-9C95-3B288B946D12}"/>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92726" y="2029594"/>
            <a:ext cx="3891210" cy="3597713"/>
          </a:xfrm>
          <a:prstGeom prst="rect">
            <a:avLst/>
          </a:prstGeom>
        </p:spPr>
      </p:pic>
      <p:sp>
        <p:nvSpPr>
          <p:cNvPr id="3" name="Content Placeholder 2">
            <a:extLst>
              <a:ext uri="{FF2B5EF4-FFF2-40B4-BE49-F238E27FC236}">
                <a16:creationId xmlns:a16="http://schemas.microsoft.com/office/drawing/2014/main" id="{CEC8AB10-2497-435B-B706-EF3F744ED3EE}"/>
              </a:ext>
            </a:extLst>
          </p:cNvPr>
          <p:cNvSpPr>
            <a:spLocks noGrp="1"/>
          </p:cNvSpPr>
          <p:nvPr>
            <p:ph idx="1"/>
          </p:nvPr>
        </p:nvSpPr>
        <p:spPr>
          <a:xfrm>
            <a:off x="838200" y="1825625"/>
            <a:ext cx="6555828" cy="4417520"/>
          </a:xfrm>
        </p:spPr>
        <p:txBody>
          <a:bodyPr>
            <a:normAutofit fontScale="92500"/>
          </a:bodyPr>
          <a:lstStyle/>
          <a:p>
            <a:r>
              <a:rPr lang="en-GB" dirty="0">
                <a:solidFill>
                  <a:schemeClr val="bg1"/>
                </a:solidFill>
              </a:rPr>
              <a:t>We are going to be publishing all of our resources for procurement, auditing, training etc. for all of our Kent Connects and University of Kent Partners to use</a:t>
            </a:r>
          </a:p>
          <a:p>
            <a:pPr marL="0" indent="0">
              <a:buNone/>
            </a:pPr>
            <a:endParaRPr lang="en-GB" dirty="0">
              <a:solidFill>
                <a:schemeClr val="bg1"/>
              </a:solidFill>
            </a:endParaRPr>
          </a:p>
          <a:p>
            <a:r>
              <a:rPr lang="en-GB" dirty="0">
                <a:solidFill>
                  <a:schemeClr val="bg1"/>
                </a:solidFill>
              </a:rPr>
              <a:t>We are going to continue to engage with the wider community and for all those in the room who aren’t a signed up Partner we are still going to be making many of our materials available along with engaging in training and support opportunities</a:t>
            </a:r>
          </a:p>
        </p:txBody>
      </p:sp>
      <p:sp>
        <p:nvSpPr>
          <p:cNvPr id="2" name="Title 1">
            <a:extLst>
              <a:ext uri="{FF2B5EF4-FFF2-40B4-BE49-F238E27FC236}">
                <a16:creationId xmlns:a16="http://schemas.microsoft.com/office/drawing/2014/main" id="{49EA6043-EAB0-4F0B-8FDE-309DE3748EFE}"/>
              </a:ext>
            </a:extLst>
          </p:cNvPr>
          <p:cNvSpPr>
            <a:spLocks noGrp="1"/>
          </p:cNvSpPr>
          <p:nvPr>
            <p:ph type="title"/>
          </p:nvPr>
        </p:nvSpPr>
        <p:spPr/>
        <p:txBody>
          <a:bodyPr/>
          <a:lstStyle/>
          <a:p>
            <a:r>
              <a:rPr lang="en-GB" b="1" dirty="0">
                <a:solidFill>
                  <a:schemeClr val="bg1"/>
                </a:solidFill>
              </a:rPr>
              <a:t>Next Steps</a:t>
            </a:r>
          </a:p>
        </p:txBody>
      </p:sp>
    </p:spTree>
    <p:extLst>
      <p:ext uri="{BB962C8B-B14F-4D97-AF65-F5344CB8AC3E}">
        <p14:creationId xmlns:p14="http://schemas.microsoft.com/office/powerpoint/2010/main" val="155120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23F109-BF5D-48B2-8216-B52124C3F53F}"/>
              </a:ext>
            </a:extLst>
          </p:cNvPr>
          <p:cNvSpPr txBox="1"/>
          <p:nvPr/>
        </p:nvSpPr>
        <p:spPr>
          <a:xfrm>
            <a:off x="7515155" y="4646428"/>
            <a:ext cx="3595576" cy="1200329"/>
          </a:xfrm>
          <a:prstGeom prst="rect">
            <a:avLst/>
          </a:prstGeom>
          <a:noFill/>
        </p:spPr>
        <p:txBody>
          <a:bodyPr wrap="square" rtlCol="0">
            <a:spAutoFit/>
          </a:bodyPr>
          <a:lstStyle/>
          <a:p>
            <a:r>
              <a:rPr lang="en-GB" b="1" dirty="0">
                <a:solidFill>
                  <a:schemeClr val="bg1"/>
                </a:solidFill>
              </a:rPr>
              <a:t>Ben Watson</a:t>
            </a:r>
          </a:p>
          <a:p>
            <a:r>
              <a:rPr lang="en-GB" dirty="0">
                <a:solidFill>
                  <a:schemeClr val="bg1"/>
                </a:solidFill>
              </a:rPr>
              <a:t>Accessibility Information Advisor</a:t>
            </a:r>
          </a:p>
          <a:p>
            <a:r>
              <a:rPr lang="en-GB" dirty="0">
                <a:solidFill>
                  <a:schemeClr val="bg1"/>
                </a:solidFill>
              </a:rPr>
              <a:t>University of Kent</a:t>
            </a:r>
          </a:p>
          <a:p>
            <a:r>
              <a:rPr lang="en-GB" dirty="0">
                <a:solidFill>
                  <a:schemeClr val="bg1"/>
                </a:solidFill>
              </a:rPr>
              <a:t>Opera@kent.ac.uk</a:t>
            </a:r>
          </a:p>
        </p:txBody>
      </p:sp>
      <p:pic>
        <p:nvPicPr>
          <p:cNvPr id="5" name="Picture 4" descr="Ben Watson Profile">
            <a:extLst>
              <a:ext uri="{FF2B5EF4-FFF2-40B4-BE49-F238E27FC236}">
                <a16:creationId xmlns:a16="http://schemas.microsoft.com/office/drawing/2014/main" id="{794D3152-CE30-4145-B11B-88F723F8FD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1140" y="1690688"/>
            <a:ext cx="2732567" cy="2732567"/>
          </a:xfrm>
          <a:prstGeom prst="rect">
            <a:avLst/>
          </a:prstGeom>
        </p:spPr>
      </p:pic>
      <p:sp>
        <p:nvSpPr>
          <p:cNvPr id="8" name="TextBox 7">
            <a:extLst>
              <a:ext uri="{FF2B5EF4-FFF2-40B4-BE49-F238E27FC236}">
                <a16:creationId xmlns:a16="http://schemas.microsoft.com/office/drawing/2014/main" id="{AF1E1358-3A3E-4E6A-89AF-F4D2642B8CBA}"/>
              </a:ext>
            </a:extLst>
          </p:cNvPr>
          <p:cNvSpPr txBox="1"/>
          <p:nvPr/>
        </p:nvSpPr>
        <p:spPr>
          <a:xfrm>
            <a:off x="1731336" y="4646428"/>
            <a:ext cx="3595576" cy="1200329"/>
          </a:xfrm>
          <a:prstGeom prst="rect">
            <a:avLst/>
          </a:prstGeom>
          <a:noFill/>
        </p:spPr>
        <p:txBody>
          <a:bodyPr wrap="square" rtlCol="0">
            <a:spAutoFit/>
          </a:bodyPr>
          <a:lstStyle/>
          <a:p>
            <a:r>
              <a:rPr lang="en-GB" b="1" dirty="0">
                <a:solidFill>
                  <a:schemeClr val="bg1"/>
                </a:solidFill>
              </a:rPr>
              <a:t>George Rhodes</a:t>
            </a:r>
          </a:p>
          <a:p>
            <a:r>
              <a:rPr lang="en-GB" dirty="0">
                <a:solidFill>
                  <a:schemeClr val="bg1"/>
                </a:solidFill>
              </a:rPr>
              <a:t>Digital Accessibility Compliance Lead</a:t>
            </a:r>
          </a:p>
          <a:p>
            <a:r>
              <a:rPr lang="en-GB" dirty="0">
                <a:solidFill>
                  <a:schemeClr val="bg1"/>
                </a:solidFill>
              </a:rPr>
              <a:t>Kent County Council</a:t>
            </a:r>
          </a:p>
          <a:p>
            <a:r>
              <a:rPr lang="en-GB" dirty="0">
                <a:solidFill>
                  <a:schemeClr val="bg1"/>
                </a:solidFill>
              </a:rPr>
              <a:t>George.Rhodes@kent.gov.uk</a:t>
            </a:r>
          </a:p>
        </p:txBody>
      </p:sp>
      <p:pic>
        <p:nvPicPr>
          <p:cNvPr id="7" name="Picture 6" descr="George Rhodes Profile">
            <a:extLst>
              <a:ext uri="{FF2B5EF4-FFF2-40B4-BE49-F238E27FC236}">
                <a16:creationId xmlns:a16="http://schemas.microsoft.com/office/drawing/2014/main" id="{7A918087-7474-4D23-A08A-76CD4E7053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48294" y="1690688"/>
            <a:ext cx="2732567" cy="2732567"/>
          </a:xfrm>
          <a:prstGeom prst="rect">
            <a:avLst/>
          </a:prstGeom>
        </p:spPr>
      </p:pic>
      <p:pic>
        <p:nvPicPr>
          <p:cNvPr id="12" name="Picture 11">
            <a:extLst>
              <a:ext uri="{FF2B5EF4-FFF2-40B4-BE49-F238E27FC236}">
                <a16:creationId xmlns:a16="http://schemas.microsoft.com/office/drawing/2014/main" id="{6E78FFA9-0D67-4DE9-9C09-C54E97C46A60}"/>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13" name="Picture 12">
            <a:extLst>
              <a:ext uri="{FF2B5EF4-FFF2-40B4-BE49-F238E27FC236}">
                <a16:creationId xmlns:a16="http://schemas.microsoft.com/office/drawing/2014/main" id="{541052CB-888A-4032-8E8A-1F213257B13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2" name="Title 1">
            <a:extLst>
              <a:ext uri="{FF2B5EF4-FFF2-40B4-BE49-F238E27FC236}">
                <a16:creationId xmlns:a16="http://schemas.microsoft.com/office/drawing/2014/main" id="{EE2DF11D-6A1A-4A68-8B71-EECA6B43664D}"/>
              </a:ext>
            </a:extLst>
          </p:cNvPr>
          <p:cNvSpPr>
            <a:spLocks noGrp="1"/>
          </p:cNvSpPr>
          <p:nvPr>
            <p:ph type="title"/>
          </p:nvPr>
        </p:nvSpPr>
        <p:spPr/>
        <p:txBody>
          <a:bodyPr/>
          <a:lstStyle/>
          <a:p>
            <a:r>
              <a:rPr lang="en-GB" b="1" dirty="0">
                <a:solidFill>
                  <a:schemeClr val="bg1"/>
                </a:solidFill>
              </a:rPr>
              <a:t>Contact Us</a:t>
            </a:r>
          </a:p>
        </p:txBody>
      </p:sp>
    </p:spTree>
    <p:extLst>
      <p:ext uri="{BB962C8B-B14F-4D97-AF65-F5344CB8AC3E}">
        <p14:creationId xmlns:p14="http://schemas.microsoft.com/office/powerpoint/2010/main" val="11443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46C3B3-25E1-4885-B9A7-3244E4BC33D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8" name="Picture 7">
            <a:extLst>
              <a:ext uri="{FF2B5EF4-FFF2-40B4-BE49-F238E27FC236}">
                <a16:creationId xmlns:a16="http://schemas.microsoft.com/office/drawing/2014/main" id="{E6A6174A-2797-4CD3-B8B0-6887CCC82C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4" name="TextBox 3">
            <a:extLst>
              <a:ext uri="{FF2B5EF4-FFF2-40B4-BE49-F238E27FC236}">
                <a16:creationId xmlns:a16="http://schemas.microsoft.com/office/drawing/2014/main" id="{8F62458D-6E6C-4744-A130-5433D30A6D94}"/>
              </a:ext>
            </a:extLst>
          </p:cNvPr>
          <p:cNvSpPr txBox="1"/>
          <p:nvPr/>
        </p:nvSpPr>
        <p:spPr>
          <a:xfrm>
            <a:off x="838200" y="6176963"/>
            <a:ext cx="9680027" cy="369332"/>
          </a:xfrm>
          <a:prstGeom prst="rect">
            <a:avLst/>
          </a:prstGeom>
          <a:noFill/>
        </p:spPr>
        <p:txBody>
          <a:bodyPr wrap="square" rtlCol="0">
            <a:spAutoFit/>
          </a:bodyPr>
          <a:lstStyle/>
          <a:p>
            <a:r>
              <a:rPr lang="en-GB" dirty="0">
                <a:solidFill>
                  <a:schemeClr val="bg1"/>
                </a:solidFill>
              </a:rPr>
              <a:t>Figures taken from ONS Census information, KCC Disability in Kent report, and University admissions.</a:t>
            </a:r>
          </a:p>
        </p:txBody>
      </p:sp>
      <p:sp>
        <p:nvSpPr>
          <p:cNvPr id="3" name="Content Placeholder 2">
            <a:extLst>
              <a:ext uri="{FF2B5EF4-FFF2-40B4-BE49-F238E27FC236}">
                <a16:creationId xmlns:a16="http://schemas.microsoft.com/office/drawing/2014/main" id="{B213727C-15E2-4A12-9402-1D8EE6D01DD8}"/>
              </a:ext>
            </a:extLst>
          </p:cNvPr>
          <p:cNvSpPr>
            <a:spLocks noGrp="1"/>
          </p:cNvSpPr>
          <p:nvPr>
            <p:ph idx="1"/>
          </p:nvPr>
        </p:nvSpPr>
        <p:spPr/>
        <p:txBody>
          <a:bodyPr>
            <a:normAutofit lnSpcReduction="10000"/>
          </a:bodyPr>
          <a:lstStyle/>
          <a:p>
            <a:pPr>
              <a:lnSpc>
                <a:spcPct val="100000"/>
              </a:lnSpc>
            </a:pPr>
            <a:r>
              <a:rPr lang="en-GB" b="1" dirty="0">
                <a:solidFill>
                  <a:schemeClr val="bg1"/>
                </a:solidFill>
              </a:rPr>
              <a:t>1.555 Million </a:t>
            </a:r>
            <a:r>
              <a:rPr lang="en-GB" dirty="0">
                <a:solidFill>
                  <a:schemeClr val="bg1"/>
                </a:solidFill>
              </a:rPr>
              <a:t>registered citizens</a:t>
            </a:r>
          </a:p>
          <a:p>
            <a:pPr>
              <a:lnSpc>
                <a:spcPct val="100000"/>
              </a:lnSpc>
            </a:pPr>
            <a:r>
              <a:rPr lang="en-GB" b="1" dirty="0">
                <a:solidFill>
                  <a:schemeClr val="bg1"/>
                </a:solidFill>
              </a:rPr>
              <a:t>257,038 people </a:t>
            </a:r>
            <a:r>
              <a:rPr lang="en-GB" dirty="0">
                <a:solidFill>
                  <a:schemeClr val="bg1"/>
                </a:solidFill>
              </a:rPr>
              <a:t>(17.6% of the total population) in Kent considered themselves to have a health problem or disability which limited their day-to-day activities</a:t>
            </a:r>
          </a:p>
          <a:p>
            <a:pPr>
              <a:lnSpc>
                <a:spcPct val="100000"/>
              </a:lnSpc>
            </a:pPr>
            <a:r>
              <a:rPr lang="en-GB" dirty="0">
                <a:solidFill>
                  <a:schemeClr val="bg1"/>
                </a:solidFill>
              </a:rPr>
              <a:t>3 Universities</a:t>
            </a:r>
          </a:p>
          <a:p>
            <a:pPr>
              <a:lnSpc>
                <a:spcPct val="100000"/>
              </a:lnSpc>
            </a:pPr>
            <a:r>
              <a:rPr lang="en-GB" b="1" dirty="0">
                <a:solidFill>
                  <a:schemeClr val="bg1"/>
                </a:solidFill>
              </a:rPr>
              <a:t>19265 students </a:t>
            </a:r>
            <a:r>
              <a:rPr lang="en-GB" dirty="0">
                <a:solidFill>
                  <a:schemeClr val="bg1"/>
                </a:solidFill>
              </a:rPr>
              <a:t>at the University of Kent</a:t>
            </a:r>
          </a:p>
          <a:p>
            <a:pPr>
              <a:lnSpc>
                <a:spcPct val="100000"/>
              </a:lnSpc>
            </a:pPr>
            <a:r>
              <a:rPr lang="en-GB" dirty="0">
                <a:solidFill>
                  <a:schemeClr val="bg1"/>
                </a:solidFill>
              </a:rPr>
              <a:t>14 Local Authorities</a:t>
            </a:r>
          </a:p>
          <a:p>
            <a:pPr>
              <a:lnSpc>
                <a:spcPct val="100000"/>
              </a:lnSpc>
            </a:pPr>
            <a:r>
              <a:rPr lang="en-GB" dirty="0">
                <a:solidFill>
                  <a:schemeClr val="bg1"/>
                </a:solidFill>
              </a:rPr>
              <a:t>Numerous NHS organisations</a:t>
            </a:r>
          </a:p>
          <a:p>
            <a:pPr>
              <a:lnSpc>
                <a:spcPct val="100000"/>
              </a:lnSpc>
            </a:pPr>
            <a:r>
              <a:rPr lang="en-GB" dirty="0">
                <a:solidFill>
                  <a:schemeClr val="bg1"/>
                </a:solidFill>
              </a:rPr>
              <a:t>Blue Lights Services</a:t>
            </a:r>
          </a:p>
          <a:p>
            <a:endParaRPr lang="en-GB" dirty="0">
              <a:solidFill>
                <a:schemeClr val="bg1"/>
              </a:solidFill>
            </a:endParaRPr>
          </a:p>
        </p:txBody>
      </p:sp>
      <p:sp>
        <p:nvSpPr>
          <p:cNvPr id="2" name="Title 1">
            <a:extLst>
              <a:ext uri="{FF2B5EF4-FFF2-40B4-BE49-F238E27FC236}">
                <a16:creationId xmlns:a16="http://schemas.microsoft.com/office/drawing/2014/main" id="{D1F6256D-AAA8-46CC-9CC6-FE3A44161723}"/>
              </a:ext>
            </a:extLst>
          </p:cNvPr>
          <p:cNvSpPr>
            <a:spLocks noGrp="1"/>
          </p:cNvSpPr>
          <p:nvPr>
            <p:ph type="title"/>
          </p:nvPr>
        </p:nvSpPr>
        <p:spPr/>
        <p:txBody>
          <a:bodyPr/>
          <a:lstStyle/>
          <a:p>
            <a:r>
              <a:rPr lang="en-GB" b="1" dirty="0">
                <a:solidFill>
                  <a:schemeClr val="bg1"/>
                </a:solidFill>
              </a:rPr>
              <a:t>Kent Stats</a:t>
            </a:r>
          </a:p>
        </p:txBody>
      </p:sp>
    </p:spTree>
    <p:extLst>
      <p:ext uri="{BB962C8B-B14F-4D97-AF65-F5344CB8AC3E}">
        <p14:creationId xmlns:p14="http://schemas.microsoft.com/office/powerpoint/2010/main" val="338220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FD7E45-A44D-418C-8D1F-DDAE0ACB9B5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11" name="Picture 10">
            <a:extLst>
              <a:ext uri="{FF2B5EF4-FFF2-40B4-BE49-F238E27FC236}">
                <a16:creationId xmlns:a16="http://schemas.microsoft.com/office/drawing/2014/main" id="{162D4B50-C410-45A0-B463-E31064C425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6" name="Rectangle 5">
            <a:extLst>
              <a:ext uri="{FF2B5EF4-FFF2-40B4-BE49-F238E27FC236}">
                <a16:creationId xmlns:a16="http://schemas.microsoft.com/office/drawing/2014/main" id="{885BB58C-E88B-4AF3-97A6-5F3A700C9529}"/>
              </a:ext>
            </a:extLst>
          </p:cNvPr>
          <p:cNvSpPr/>
          <p:nvPr/>
        </p:nvSpPr>
        <p:spPr>
          <a:xfrm>
            <a:off x="7703244" y="5989944"/>
            <a:ext cx="3408818" cy="307777"/>
          </a:xfrm>
          <a:prstGeom prst="rect">
            <a:avLst/>
          </a:prstGeom>
        </p:spPr>
        <p:txBody>
          <a:bodyPr wrap="non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https://unsplash.com/photos/bJhT_8nbUA0</a:t>
            </a:r>
            <a:endParaRPr lang="en-GB" sz="1400" dirty="0">
              <a:solidFill>
                <a:schemeClr val="bg1"/>
              </a:solidFill>
            </a:endParaRPr>
          </a:p>
        </p:txBody>
      </p:sp>
      <p:pic>
        <p:nvPicPr>
          <p:cNvPr id="5" name="Picture 4">
            <a:extLst>
              <a:ext uri="{FF2B5EF4-FFF2-40B4-BE49-F238E27FC236}">
                <a16:creationId xmlns:a16="http://schemas.microsoft.com/office/drawing/2014/main" id="{15E5A852-80CC-46B6-8B48-1D7FC282BCE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712" y="912812"/>
            <a:ext cx="3450350" cy="5032375"/>
          </a:xfrm>
          <a:prstGeom prst="rect">
            <a:avLst/>
          </a:prstGeom>
        </p:spPr>
      </p:pic>
      <p:sp>
        <p:nvSpPr>
          <p:cNvPr id="3" name="Content Placeholder 2">
            <a:extLst>
              <a:ext uri="{FF2B5EF4-FFF2-40B4-BE49-F238E27FC236}">
                <a16:creationId xmlns:a16="http://schemas.microsoft.com/office/drawing/2014/main" id="{930FDFED-1219-4D4B-989E-5268AEDCA875}"/>
              </a:ext>
            </a:extLst>
          </p:cNvPr>
          <p:cNvSpPr>
            <a:spLocks noGrp="1"/>
          </p:cNvSpPr>
          <p:nvPr>
            <p:ph idx="1"/>
          </p:nvPr>
        </p:nvSpPr>
        <p:spPr/>
        <p:txBody>
          <a:bodyPr/>
          <a:lstStyle/>
          <a:p>
            <a:pPr>
              <a:lnSpc>
                <a:spcPct val="200000"/>
              </a:lnSpc>
            </a:pPr>
            <a:r>
              <a:rPr lang="en-GB" dirty="0">
                <a:solidFill>
                  <a:schemeClr val="bg1"/>
                </a:solidFill>
              </a:rPr>
              <a:t>Compliance</a:t>
            </a:r>
          </a:p>
          <a:p>
            <a:pPr>
              <a:lnSpc>
                <a:spcPct val="200000"/>
              </a:lnSpc>
            </a:pPr>
            <a:r>
              <a:rPr lang="en-GB" dirty="0">
                <a:solidFill>
                  <a:schemeClr val="bg1"/>
                </a:solidFill>
              </a:rPr>
              <a:t>Scale</a:t>
            </a:r>
          </a:p>
          <a:p>
            <a:pPr>
              <a:lnSpc>
                <a:spcPct val="200000"/>
              </a:lnSpc>
            </a:pPr>
            <a:r>
              <a:rPr lang="en-GB" dirty="0">
                <a:solidFill>
                  <a:schemeClr val="bg1"/>
                </a:solidFill>
              </a:rPr>
              <a:t>Skills and Resources</a:t>
            </a:r>
          </a:p>
          <a:p>
            <a:pPr>
              <a:lnSpc>
                <a:spcPct val="200000"/>
              </a:lnSpc>
            </a:pPr>
            <a:r>
              <a:rPr lang="en-GB" dirty="0">
                <a:solidFill>
                  <a:schemeClr val="bg1"/>
                </a:solidFill>
              </a:rPr>
              <a:t>Staff engagement and Culture Change</a:t>
            </a:r>
          </a:p>
        </p:txBody>
      </p:sp>
      <p:sp>
        <p:nvSpPr>
          <p:cNvPr id="2" name="Title 1">
            <a:extLst>
              <a:ext uri="{FF2B5EF4-FFF2-40B4-BE49-F238E27FC236}">
                <a16:creationId xmlns:a16="http://schemas.microsoft.com/office/drawing/2014/main" id="{3D195E8B-279D-4EB2-8E1B-0E71C04A40CE}"/>
              </a:ext>
            </a:extLst>
          </p:cNvPr>
          <p:cNvSpPr>
            <a:spLocks noGrp="1"/>
          </p:cNvSpPr>
          <p:nvPr>
            <p:ph type="title"/>
          </p:nvPr>
        </p:nvSpPr>
        <p:spPr/>
        <p:txBody>
          <a:bodyPr/>
          <a:lstStyle/>
          <a:p>
            <a:r>
              <a:rPr lang="en-GB" b="1" dirty="0">
                <a:solidFill>
                  <a:schemeClr val="bg1"/>
                </a:solidFill>
              </a:rPr>
              <a:t>Challenges</a:t>
            </a:r>
          </a:p>
        </p:txBody>
      </p:sp>
    </p:spTree>
    <p:extLst>
      <p:ext uri="{BB962C8B-B14F-4D97-AF65-F5344CB8AC3E}">
        <p14:creationId xmlns:p14="http://schemas.microsoft.com/office/powerpoint/2010/main" val="82834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5A3B43-0450-47FD-9D85-D259B9CED75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710" y="218642"/>
            <a:ext cx="1579930" cy="903720"/>
          </a:xfrm>
          <a:prstGeom prst="rect">
            <a:avLst/>
          </a:prstGeom>
        </p:spPr>
      </p:pic>
      <p:pic>
        <p:nvPicPr>
          <p:cNvPr id="6" name="Picture 5">
            <a:extLst>
              <a:ext uri="{FF2B5EF4-FFF2-40B4-BE49-F238E27FC236}">
                <a16:creationId xmlns:a16="http://schemas.microsoft.com/office/drawing/2014/main" id="{391E6544-F282-4071-9F37-D4002095C15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60" y="214144"/>
            <a:ext cx="2359280" cy="908220"/>
          </a:xfrm>
          <a:prstGeom prst="rect">
            <a:avLst/>
          </a:prstGeom>
        </p:spPr>
      </p:pic>
      <p:sp>
        <p:nvSpPr>
          <p:cNvPr id="2" name="Title 1">
            <a:extLst>
              <a:ext uri="{FF2B5EF4-FFF2-40B4-BE49-F238E27FC236}">
                <a16:creationId xmlns:a16="http://schemas.microsoft.com/office/drawing/2014/main" id="{58CE74DD-120A-448B-B6F5-49ABFAC6B059}"/>
              </a:ext>
            </a:extLst>
          </p:cNvPr>
          <p:cNvSpPr>
            <a:spLocks noGrp="1"/>
          </p:cNvSpPr>
          <p:nvPr>
            <p:ph type="ctrTitle"/>
          </p:nvPr>
        </p:nvSpPr>
        <p:spPr>
          <a:xfrm>
            <a:off x="1212574" y="2763078"/>
            <a:ext cx="9766852" cy="965546"/>
          </a:xfrm>
        </p:spPr>
        <p:txBody>
          <a:bodyPr/>
          <a:lstStyle/>
          <a:p>
            <a:r>
              <a:rPr lang="en-GB" b="1" dirty="0">
                <a:solidFill>
                  <a:schemeClr val="bg1"/>
                </a:solidFill>
              </a:rPr>
              <a:t>So what are we doing about it?</a:t>
            </a:r>
          </a:p>
        </p:txBody>
      </p:sp>
    </p:spTree>
    <p:extLst>
      <p:ext uri="{BB962C8B-B14F-4D97-AF65-F5344CB8AC3E}">
        <p14:creationId xmlns:p14="http://schemas.microsoft.com/office/powerpoint/2010/main" val="27021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F15857-E7C2-4BC7-A42C-CB6F1BA9D86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10" name="Picture 9">
            <a:extLst>
              <a:ext uri="{FF2B5EF4-FFF2-40B4-BE49-F238E27FC236}">
                <a16:creationId xmlns:a16="http://schemas.microsoft.com/office/drawing/2014/main" id="{D3674777-F67E-44FD-8922-F1EA748415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7" name="Rectangle 6">
            <a:extLst>
              <a:ext uri="{FF2B5EF4-FFF2-40B4-BE49-F238E27FC236}">
                <a16:creationId xmlns:a16="http://schemas.microsoft.com/office/drawing/2014/main" id="{019F6576-3277-49E6-B7A8-9A6661CC2D2E}"/>
              </a:ext>
            </a:extLst>
          </p:cNvPr>
          <p:cNvSpPr/>
          <p:nvPr/>
        </p:nvSpPr>
        <p:spPr>
          <a:xfrm>
            <a:off x="7095405" y="5740162"/>
            <a:ext cx="3918509" cy="338554"/>
          </a:xfrm>
          <a:prstGeom prst="rect">
            <a:avLst/>
          </a:prstGeom>
        </p:spPr>
        <p:txBody>
          <a:bodyPr wrap="none">
            <a:spAutoFit/>
          </a:bodyPr>
          <a:lstStyle/>
          <a:p>
            <a:r>
              <a:rPr lang="en-GB" sz="1600" dirty="0">
                <a:solidFill>
                  <a:schemeClr val="bg1"/>
                </a:solidFill>
                <a:hlinkClick r:id="rId5">
                  <a:extLst>
                    <a:ext uri="{A12FA001-AC4F-418D-AE19-62706E023703}">
                      <ahyp:hlinkClr xmlns:ahyp="http://schemas.microsoft.com/office/drawing/2018/hyperlinkcolor" val="tx"/>
                    </a:ext>
                  </a:extLst>
                </a:hlinkClick>
              </a:rPr>
              <a:t>https://unsplash.com/photos/n95VMLxqM2I</a:t>
            </a:r>
            <a:endParaRPr lang="en-GB" sz="1600" dirty="0">
              <a:solidFill>
                <a:schemeClr val="bg1"/>
              </a:solidFill>
            </a:endParaRPr>
          </a:p>
        </p:txBody>
      </p:sp>
      <p:pic>
        <p:nvPicPr>
          <p:cNvPr id="9" name="Picture 8">
            <a:extLst>
              <a:ext uri="{FF2B5EF4-FFF2-40B4-BE49-F238E27FC236}">
                <a16:creationId xmlns:a16="http://schemas.microsoft.com/office/drawing/2014/main" id="{6A3FB78E-0BB4-4A11-BCFC-46A8AAC5735C}"/>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54781" y="3102915"/>
            <a:ext cx="3849550" cy="2569779"/>
          </a:xfrm>
          <a:prstGeom prst="rect">
            <a:avLst/>
          </a:prstGeom>
        </p:spPr>
      </p:pic>
      <p:sp>
        <p:nvSpPr>
          <p:cNvPr id="3" name="Content Placeholder 2">
            <a:extLst>
              <a:ext uri="{FF2B5EF4-FFF2-40B4-BE49-F238E27FC236}">
                <a16:creationId xmlns:a16="http://schemas.microsoft.com/office/drawing/2014/main" id="{D563151F-82A2-4F1E-B221-0B26C7FC3FDE}"/>
              </a:ext>
            </a:extLst>
          </p:cNvPr>
          <p:cNvSpPr>
            <a:spLocks noGrp="1"/>
          </p:cNvSpPr>
          <p:nvPr>
            <p:ph idx="1"/>
          </p:nvPr>
        </p:nvSpPr>
        <p:spPr/>
        <p:txBody>
          <a:bodyPr/>
          <a:lstStyle/>
          <a:p>
            <a:pPr marL="0" indent="0">
              <a:buNone/>
            </a:pPr>
            <a:r>
              <a:rPr lang="en-GB" dirty="0">
                <a:solidFill>
                  <a:schemeClr val="bg1"/>
                </a:solidFill>
              </a:rPr>
              <a:t>Over the last 8 months Kent County Council on behalf of Kent Connects, and The University of Kent have been working together to build solutions to these new challenges.</a:t>
            </a:r>
          </a:p>
          <a:p>
            <a:pPr marL="0" indent="0">
              <a:buNone/>
            </a:pPr>
            <a:endParaRPr lang="en-GB" dirty="0">
              <a:solidFill>
                <a:schemeClr val="bg1"/>
              </a:solidFill>
            </a:endParaRPr>
          </a:p>
          <a:p>
            <a:r>
              <a:rPr lang="en-GB" dirty="0">
                <a:solidFill>
                  <a:schemeClr val="bg1"/>
                </a:solidFill>
              </a:rPr>
              <a:t>Joined up approach</a:t>
            </a:r>
          </a:p>
          <a:p>
            <a:r>
              <a:rPr lang="en-GB" dirty="0">
                <a:solidFill>
                  <a:schemeClr val="bg1"/>
                </a:solidFill>
              </a:rPr>
              <a:t>Sharing best practice</a:t>
            </a:r>
          </a:p>
          <a:p>
            <a:r>
              <a:rPr lang="en-GB" dirty="0">
                <a:solidFill>
                  <a:schemeClr val="bg1"/>
                </a:solidFill>
              </a:rPr>
              <a:t>Consistent level of accessibility</a:t>
            </a:r>
          </a:p>
          <a:p>
            <a:r>
              <a:rPr lang="en-GB" dirty="0">
                <a:solidFill>
                  <a:schemeClr val="bg1"/>
                </a:solidFill>
              </a:rPr>
              <a:t>Engagement with wider community</a:t>
            </a:r>
          </a:p>
          <a:p>
            <a:endParaRPr lang="en-GB" dirty="0">
              <a:solidFill>
                <a:schemeClr val="bg1"/>
              </a:solidFill>
            </a:endParaRPr>
          </a:p>
        </p:txBody>
      </p:sp>
      <p:sp>
        <p:nvSpPr>
          <p:cNvPr id="2" name="Title 1">
            <a:extLst>
              <a:ext uri="{FF2B5EF4-FFF2-40B4-BE49-F238E27FC236}">
                <a16:creationId xmlns:a16="http://schemas.microsoft.com/office/drawing/2014/main" id="{59C61E3F-0C4D-4C5C-9A84-37CCABD10B88}"/>
              </a:ext>
            </a:extLst>
          </p:cNvPr>
          <p:cNvSpPr>
            <a:spLocks noGrp="1"/>
          </p:cNvSpPr>
          <p:nvPr>
            <p:ph type="title"/>
          </p:nvPr>
        </p:nvSpPr>
        <p:spPr/>
        <p:txBody>
          <a:bodyPr/>
          <a:lstStyle/>
          <a:p>
            <a:r>
              <a:rPr lang="en-GB" b="1" dirty="0">
                <a:solidFill>
                  <a:schemeClr val="bg1"/>
                </a:solidFill>
              </a:rPr>
              <a:t>Cross Sector Partnership</a:t>
            </a:r>
          </a:p>
        </p:txBody>
      </p:sp>
    </p:spTree>
    <p:extLst>
      <p:ext uri="{BB962C8B-B14F-4D97-AF65-F5344CB8AC3E}">
        <p14:creationId xmlns:p14="http://schemas.microsoft.com/office/powerpoint/2010/main" val="161053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7EE993-852A-48C9-BF5E-51E78C42E1A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7" name="Picture 6">
            <a:extLst>
              <a:ext uri="{FF2B5EF4-FFF2-40B4-BE49-F238E27FC236}">
                <a16:creationId xmlns:a16="http://schemas.microsoft.com/office/drawing/2014/main" id="{141CECC9-7D2C-419F-917D-8F5ADEF08F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p:txBody>
          <a:bodyPr>
            <a:normAutofit/>
          </a:bodyPr>
          <a:lstStyle/>
          <a:p>
            <a:pPr marL="0" indent="0">
              <a:buNone/>
            </a:pPr>
            <a:r>
              <a:rPr lang="en-GB" sz="3000" dirty="0">
                <a:solidFill>
                  <a:schemeClr val="bg1"/>
                </a:solidFill>
              </a:rPr>
              <a:t>This event is the culmination of our first steps in which we have:</a:t>
            </a:r>
          </a:p>
          <a:p>
            <a:pPr fontAlgn="ctr"/>
            <a:r>
              <a:rPr lang="en-GB" sz="3000" dirty="0">
                <a:solidFill>
                  <a:schemeClr val="bg1"/>
                </a:solidFill>
              </a:rPr>
              <a:t>Developed Accessibility Statements</a:t>
            </a:r>
          </a:p>
          <a:p>
            <a:pPr fontAlgn="ctr"/>
            <a:r>
              <a:rPr lang="en-GB" sz="3000" dirty="0">
                <a:solidFill>
                  <a:schemeClr val="bg1"/>
                </a:solidFill>
              </a:rPr>
              <a:t>Contributed to guidance now published by GDS nationally</a:t>
            </a:r>
          </a:p>
          <a:p>
            <a:pPr fontAlgn="ctr"/>
            <a:r>
              <a:rPr lang="en-GB" sz="3000" dirty="0">
                <a:solidFill>
                  <a:schemeClr val="bg1"/>
                </a:solidFill>
              </a:rPr>
              <a:t>Procurement information</a:t>
            </a:r>
          </a:p>
          <a:p>
            <a:pPr fontAlgn="ctr"/>
            <a:r>
              <a:rPr lang="en-GB" sz="3000" dirty="0">
                <a:solidFill>
                  <a:schemeClr val="bg1"/>
                </a:solidFill>
              </a:rPr>
              <a:t>Staff e-learning and guidance</a:t>
            </a:r>
          </a:p>
          <a:p>
            <a:pPr fontAlgn="ctr"/>
            <a:r>
              <a:rPr lang="en-GB" sz="3000" dirty="0">
                <a:solidFill>
                  <a:schemeClr val="bg1"/>
                </a:solidFill>
              </a:rPr>
              <a:t>Supplier engagement and guidance</a:t>
            </a:r>
          </a:p>
          <a:p>
            <a:pPr fontAlgn="ctr"/>
            <a:r>
              <a:rPr lang="en-GB" sz="3000" dirty="0">
                <a:solidFill>
                  <a:schemeClr val="bg1"/>
                </a:solidFill>
              </a:rPr>
              <a:t>Embedded into school of computing curriculum this year</a:t>
            </a:r>
          </a:p>
          <a:p>
            <a:pPr fontAlgn="ctr"/>
            <a:r>
              <a:rPr lang="en-GB" sz="3000" dirty="0">
                <a:solidFill>
                  <a:schemeClr val="bg1"/>
                </a:solidFill>
              </a:rPr>
              <a:t>Support for wider community</a:t>
            </a: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What have we delivered so far?</a:t>
            </a:r>
          </a:p>
        </p:txBody>
      </p:sp>
    </p:spTree>
    <p:extLst>
      <p:ext uri="{BB962C8B-B14F-4D97-AF65-F5344CB8AC3E}">
        <p14:creationId xmlns:p14="http://schemas.microsoft.com/office/powerpoint/2010/main" val="276566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56625-46B5-419A-B1C3-24C52A0AA1A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9" name="Picture 8">
            <a:extLst>
              <a:ext uri="{FF2B5EF4-FFF2-40B4-BE49-F238E27FC236}">
                <a16:creationId xmlns:a16="http://schemas.microsoft.com/office/drawing/2014/main" id="{8E7CB3D1-E86F-474F-A9C4-BC9B4C8AE3E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pic>
        <p:nvPicPr>
          <p:cNvPr id="7" name="Picture 6" descr="An image showing the gov.uk guidance page entitled Sample accessibility statement (for a fictional public sector website)">
            <a:extLst>
              <a:ext uri="{FF2B5EF4-FFF2-40B4-BE49-F238E27FC236}">
                <a16:creationId xmlns:a16="http://schemas.microsoft.com/office/drawing/2014/main" id="{C6B801EC-0BA0-41C3-A6A0-7AFF98FA8E0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773" y="1825625"/>
            <a:ext cx="5489028" cy="4125624"/>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a:xfrm>
            <a:off x="838200" y="1825625"/>
            <a:ext cx="4364421" cy="4351338"/>
          </a:xfrm>
        </p:spPr>
        <p:txBody>
          <a:bodyPr/>
          <a:lstStyle/>
          <a:p>
            <a:pPr fontAlgn="ctr">
              <a:lnSpc>
                <a:spcPct val="100000"/>
              </a:lnSpc>
            </a:pPr>
            <a:r>
              <a:rPr lang="en-GB" sz="2600" dirty="0">
                <a:solidFill>
                  <a:schemeClr val="bg1"/>
                </a:solidFill>
              </a:rPr>
              <a:t>Developed Accessibility Statements</a:t>
            </a:r>
          </a:p>
          <a:p>
            <a:pPr lvl="1" fontAlgn="ctr">
              <a:lnSpc>
                <a:spcPct val="100000"/>
              </a:lnSpc>
            </a:pPr>
            <a:r>
              <a:rPr lang="en-GB" sz="2600" dirty="0">
                <a:solidFill>
                  <a:schemeClr val="bg1"/>
                </a:solidFill>
              </a:rPr>
              <a:t>Plain English</a:t>
            </a:r>
          </a:p>
          <a:p>
            <a:pPr lvl="1" fontAlgn="ctr">
              <a:lnSpc>
                <a:spcPct val="100000"/>
              </a:lnSpc>
            </a:pPr>
            <a:r>
              <a:rPr lang="en-GB" sz="2600" dirty="0">
                <a:solidFill>
                  <a:schemeClr val="bg1"/>
                </a:solidFill>
              </a:rPr>
              <a:t>Legal</a:t>
            </a:r>
          </a:p>
          <a:p>
            <a:pPr lvl="1" fontAlgn="ctr">
              <a:lnSpc>
                <a:spcPct val="100000"/>
              </a:lnSpc>
            </a:pPr>
            <a:r>
              <a:rPr lang="en-GB" sz="2600" dirty="0">
                <a:solidFill>
                  <a:schemeClr val="bg1"/>
                </a:solidFill>
              </a:rPr>
              <a:t>Known Issues</a:t>
            </a:r>
          </a:p>
          <a:p>
            <a:pPr fontAlgn="ctr">
              <a:lnSpc>
                <a:spcPct val="100000"/>
              </a:lnSpc>
            </a:pPr>
            <a:endParaRPr lang="en-GB" sz="2600" dirty="0">
              <a:solidFill>
                <a:schemeClr val="bg1"/>
              </a:solidFill>
            </a:endParaRPr>
          </a:p>
          <a:p>
            <a:pPr fontAlgn="ctr">
              <a:lnSpc>
                <a:spcPct val="100000"/>
              </a:lnSpc>
            </a:pPr>
            <a:r>
              <a:rPr lang="en-GB" sz="2600" dirty="0">
                <a:solidFill>
                  <a:schemeClr val="bg1"/>
                </a:solidFill>
              </a:rPr>
              <a:t>Contributed to guidance now published by GDS nationally</a:t>
            </a:r>
          </a:p>
          <a:p>
            <a:pPr fontAlgn="ctr"/>
            <a:endParaRPr lang="en-GB" dirty="0">
              <a:solidFill>
                <a:schemeClr val="bg1"/>
              </a:solidFill>
            </a:endParaRP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Accessibility Statements</a:t>
            </a:r>
          </a:p>
        </p:txBody>
      </p:sp>
    </p:spTree>
    <p:extLst>
      <p:ext uri="{BB962C8B-B14F-4D97-AF65-F5344CB8AC3E}">
        <p14:creationId xmlns:p14="http://schemas.microsoft.com/office/powerpoint/2010/main" val="127023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295369-3880-4666-B686-54F278C017E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7" name="Picture 6">
            <a:extLst>
              <a:ext uri="{FF2B5EF4-FFF2-40B4-BE49-F238E27FC236}">
                <a16:creationId xmlns:a16="http://schemas.microsoft.com/office/drawing/2014/main" id="{B3A7E8A6-6DBF-41C4-9B2A-BE6CB76DFE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p:txBody>
          <a:bodyPr>
            <a:normAutofit fontScale="92500"/>
          </a:bodyPr>
          <a:lstStyle/>
          <a:p>
            <a:r>
              <a:rPr lang="en-GB" dirty="0">
                <a:solidFill>
                  <a:schemeClr val="bg1"/>
                </a:solidFill>
              </a:rPr>
              <a:t>Services procured, commissioned or designed by the Supplier shall comply with: </a:t>
            </a:r>
          </a:p>
          <a:p>
            <a:pPr lvl="1">
              <a:buFont typeface="Courier New" panose="02070309020205020404" pitchFamily="49" charset="0"/>
              <a:buChar char="o"/>
            </a:pPr>
            <a:r>
              <a:rPr lang="en-GB" dirty="0">
                <a:solidFill>
                  <a:schemeClr val="bg1"/>
                </a:solidFill>
              </a:rPr>
              <a:t>(a) The World Wide Web Consortium (W3C) Web Accessibility Initiative (WAI) Web Content Accessibility Guidelines (WCAG) 2.1 Conformance Level AA;</a:t>
            </a:r>
          </a:p>
          <a:p>
            <a:pPr lvl="1">
              <a:buFont typeface="Courier New" panose="02070309020205020404" pitchFamily="49" charset="0"/>
              <a:buChar char="o"/>
            </a:pPr>
            <a:endParaRPr lang="en-GB" dirty="0">
              <a:solidFill>
                <a:schemeClr val="bg1"/>
              </a:solidFill>
            </a:endParaRPr>
          </a:p>
          <a:p>
            <a:pPr lvl="1">
              <a:buFont typeface="Courier New" panose="02070309020205020404" pitchFamily="49" charset="0"/>
              <a:buChar char="o"/>
            </a:pPr>
            <a:r>
              <a:rPr lang="en-GB" dirty="0">
                <a:solidFill>
                  <a:schemeClr val="bg1"/>
                </a:solidFill>
              </a:rPr>
              <a:t>(b) ISO/IEC 13066-1: 2011 Information Technology – Interoperability with assistive technology (AT) – Part 1: Requirements and recommendations for interoperability;</a:t>
            </a:r>
          </a:p>
          <a:p>
            <a:pPr lvl="1">
              <a:buFont typeface="Courier New" panose="02070309020205020404" pitchFamily="49" charset="0"/>
              <a:buChar char="o"/>
            </a:pPr>
            <a:endParaRPr lang="en-GB" dirty="0">
              <a:solidFill>
                <a:schemeClr val="bg1"/>
              </a:solidFill>
            </a:endParaRPr>
          </a:p>
          <a:p>
            <a:pPr lvl="1">
              <a:buFont typeface="Courier New" panose="02070309020205020404" pitchFamily="49" charset="0"/>
              <a:buChar char="o"/>
            </a:pPr>
            <a:r>
              <a:rPr lang="en-GB" dirty="0">
                <a:solidFill>
                  <a:schemeClr val="bg1"/>
                </a:solidFill>
              </a:rPr>
              <a:t>(c) The Equality Act 2010;</a:t>
            </a:r>
          </a:p>
          <a:p>
            <a:pPr lvl="1">
              <a:buFont typeface="Courier New" panose="02070309020205020404" pitchFamily="49" charset="0"/>
              <a:buChar char="o"/>
            </a:pPr>
            <a:endParaRPr lang="en-GB" dirty="0">
              <a:solidFill>
                <a:schemeClr val="bg1"/>
              </a:solidFill>
            </a:endParaRPr>
          </a:p>
          <a:p>
            <a:pPr lvl="1">
              <a:buFont typeface="Courier New" panose="02070309020205020404" pitchFamily="49" charset="0"/>
              <a:buChar char="o"/>
            </a:pPr>
            <a:r>
              <a:rPr lang="en-GB" dirty="0">
                <a:solidFill>
                  <a:schemeClr val="bg1"/>
                </a:solidFill>
              </a:rPr>
              <a:t>(d) The Public Sector Bodies (Websites and Mobile Applications) Accessibility Regulations 2018;</a:t>
            </a:r>
          </a:p>
          <a:p>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Procurement Guidance</a:t>
            </a:r>
          </a:p>
        </p:txBody>
      </p:sp>
    </p:spTree>
    <p:extLst>
      <p:ext uri="{BB962C8B-B14F-4D97-AF65-F5344CB8AC3E}">
        <p14:creationId xmlns:p14="http://schemas.microsoft.com/office/powerpoint/2010/main" val="161297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C5BB0-7C78-4A0F-A609-E2B1E51B648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4331" y="214145"/>
            <a:ext cx="980840" cy="561040"/>
          </a:xfrm>
          <a:prstGeom prst="rect">
            <a:avLst/>
          </a:prstGeom>
        </p:spPr>
      </p:pic>
      <p:pic>
        <p:nvPicPr>
          <p:cNvPr id="7" name="Picture 6">
            <a:extLst>
              <a:ext uri="{FF2B5EF4-FFF2-40B4-BE49-F238E27FC236}">
                <a16:creationId xmlns:a16="http://schemas.microsoft.com/office/drawing/2014/main" id="{96F3A36D-F175-46E6-959B-44C433AC7E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943" y="214144"/>
            <a:ext cx="1457415" cy="561041"/>
          </a:xfrm>
          <a:prstGeom prst="rect">
            <a:avLst/>
          </a:prstGeom>
        </p:spPr>
      </p:pic>
      <p:sp>
        <p:nvSpPr>
          <p:cNvPr id="3" name="Content Placeholder 2">
            <a:extLst>
              <a:ext uri="{FF2B5EF4-FFF2-40B4-BE49-F238E27FC236}">
                <a16:creationId xmlns:a16="http://schemas.microsoft.com/office/drawing/2014/main" id="{7AB7A8A2-0383-4642-B225-8C90D4C66881}"/>
              </a:ext>
            </a:extLst>
          </p:cNvPr>
          <p:cNvSpPr>
            <a:spLocks noGrp="1"/>
          </p:cNvSpPr>
          <p:nvPr>
            <p:ph idx="1"/>
          </p:nvPr>
        </p:nvSpPr>
        <p:spPr/>
        <p:txBody>
          <a:bodyPr>
            <a:normAutofit fontScale="25000" lnSpcReduction="20000"/>
          </a:bodyPr>
          <a:lstStyle/>
          <a:p>
            <a:pPr>
              <a:lnSpc>
                <a:spcPct val="120000"/>
              </a:lnSpc>
            </a:pPr>
            <a:r>
              <a:rPr lang="en-GB" sz="9600" dirty="0">
                <a:solidFill>
                  <a:schemeClr val="bg1"/>
                </a:solidFill>
              </a:rPr>
              <a:t>Yes, ******  complies with The World Wide Web Consortium (W3C) Web Accessibility Initiative (WAI) Web Content Accessibility Guidelines (WCAG) 2.1 Conformance Level AA. An accessible and pleasant experience to all users, regardless of disability, is a key focus of ******. The ****** platform was built using the most modern HTML and CSS technologies, and is committed to W3C's Web Accessibility Initiative and Section 508 guidelines.</a:t>
            </a:r>
          </a:p>
          <a:p>
            <a:pPr>
              <a:lnSpc>
                <a:spcPct val="120000"/>
              </a:lnSpc>
            </a:pPr>
            <a:r>
              <a:rPr lang="en-GB" sz="9600" dirty="0">
                <a:solidFill>
                  <a:schemeClr val="bg1"/>
                </a:solidFill>
              </a:rPr>
              <a:t>As well as accessibility testing the system ****** also provide an in system accessibility tester, link here ********.</a:t>
            </a:r>
          </a:p>
          <a:p>
            <a:pPr>
              <a:lnSpc>
                <a:spcPct val="120000"/>
              </a:lnSpc>
            </a:pPr>
            <a:r>
              <a:rPr lang="en-GB" sz="9600" dirty="0">
                <a:solidFill>
                  <a:schemeClr val="bg1"/>
                </a:solidFill>
              </a:rPr>
              <a:t>All our course content is created and tested with accessibility first. We test on multiple browsers and run accessibility tests on all our courses as part of our technical testing. ******is built to be accessible.</a:t>
            </a:r>
            <a:br>
              <a:rPr lang="en-GB" dirty="0">
                <a:solidFill>
                  <a:schemeClr val="bg1"/>
                </a:solidFill>
              </a:rPr>
            </a:br>
            <a:endParaRPr lang="en-GB" dirty="0">
              <a:solidFill>
                <a:schemeClr val="bg1"/>
              </a:solidFill>
            </a:endParaRPr>
          </a:p>
        </p:txBody>
      </p:sp>
      <p:sp>
        <p:nvSpPr>
          <p:cNvPr id="2" name="Title 1">
            <a:extLst>
              <a:ext uri="{FF2B5EF4-FFF2-40B4-BE49-F238E27FC236}">
                <a16:creationId xmlns:a16="http://schemas.microsoft.com/office/drawing/2014/main" id="{44EA9B67-A46A-44AB-9173-768F44B37109}"/>
              </a:ext>
            </a:extLst>
          </p:cNvPr>
          <p:cNvSpPr>
            <a:spLocks noGrp="1"/>
          </p:cNvSpPr>
          <p:nvPr>
            <p:ph type="title"/>
          </p:nvPr>
        </p:nvSpPr>
        <p:spPr/>
        <p:txBody>
          <a:bodyPr/>
          <a:lstStyle/>
          <a:p>
            <a:r>
              <a:rPr lang="en-GB" b="1" dirty="0">
                <a:solidFill>
                  <a:schemeClr val="bg1"/>
                </a:solidFill>
              </a:rPr>
              <a:t>Procurement  - Model Answer</a:t>
            </a:r>
          </a:p>
        </p:txBody>
      </p:sp>
    </p:spTree>
    <p:extLst>
      <p:ext uri="{BB962C8B-B14F-4D97-AF65-F5344CB8AC3E}">
        <p14:creationId xmlns:p14="http://schemas.microsoft.com/office/powerpoint/2010/main" val="364476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2815</Words>
  <Application>Microsoft Office PowerPoint</Application>
  <PresentationFormat>Widescreen</PresentationFormat>
  <Paragraphs>295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Office Theme</vt:lpstr>
      <vt:lpstr>Kent Digital Inclusion</vt:lpstr>
      <vt:lpstr>Kent Stats</vt:lpstr>
      <vt:lpstr>Challenges</vt:lpstr>
      <vt:lpstr>So what are we doing about it?</vt:lpstr>
      <vt:lpstr>Cross Sector Partnership</vt:lpstr>
      <vt:lpstr>What have we delivered so far?</vt:lpstr>
      <vt:lpstr>Accessibility Statements</vt:lpstr>
      <vt:lpstr>Procurement Guidance</vt:lpstr>
      <vt:lpstr>Procurement  - Model Answer</vt:lpstr>
      <vt:lpstr>Staff e-learning and guidance</vt:lpstr>
      <vt:lpstr>Working with Suppliers</vt:lpstr>
      <vt:lpstr>Embedding in Curriculums</vt:lpstr>
      <vt:lpstr>Wider Community Engagement</vt:lpstr>
      <vt:lpstr>Next Steps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Digital Inclusion</dc:title>
  <dc:creator>Rhodes, George - ST INF</dc:creator>
  <cp:lastModifiedBy>Rhodes, George - ST INF</cp:lastModifiedBy>
  <cp:revision>44</cp:revision>
  <dcterms:created xsi:type="dcterms:W3CDTF">2019-05-23T10:00:32Z</dcterms:created>
  <dcterms:modified xsi:type="dcterms:W3CDTF">2019-06-05T14:16:26Z</dcterms:modified>
</cp:coreProperties>
</file>