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76" autoAdjust="0"/>
    <p:restoredTop sz="77922" autoAdjust="0"/>
  </p:normalViewPr>
  <p:slideViewPr>
    <p:cSldViewPr snapToGrid="0" snapToObjects="1">
      <p:cViewPr varScale="1">
        <p:scale>
          <a:sx n="56" d="100"/>
          <a:sy n="56" d="100"/>
        </p:scale>
        <p:origin x="942" y="66"/>
      </p:cViewPr>
      <p:guideLst/>
    </p:cSldViewPr>
  </p:slideViewPr>
  <p:outlineViewPr>
    <p:cViewPr>
      <p:scale>
        <a:sx n="33" d="100"/>
        <a:sy n="33" d="100"/>
      </p:scale>
      <p:origin x="0" y="-34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66B8A1-23DE-0D41-97C8-21A7B1431907}" type="datetimeFigureOut">
              <a:rPr lang="en-US" smtClean="0"/>
              <a:t>7/24/2019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D9DA35-6787-684D-9E96-A67277CB3EBB}" type="slidenum">
              <a:rPr lang="en-US" smtClean="0"/>
              <a:t>‹#›</a:t>
            </a:fld>
            <a:endParaRPr lang="en-US" dirty="0"/>
          </a:p>
        </p:txBody>
      </p:sp>
    </p:spTree>
    <p:extLst>
      <p:ext uri="{BB962C8B-B14F-4D97-AF65-F5344CB8AC3E}">
        <p14:creationId xmlns:p14="http://schemas.microsoft.com/office/powerpoint/2010/main" val="3692500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TEMPLATE presentation should be used for introducing Digital Accessibility to management within your organisation.</a:t>
            </a:r>
          </a:p>
          <a:p>
            <a:r>
              <a:rPr lang="en-US" dirty="0"/>
              <a:t>This TEMPLATE was produced by George Rhodes and Ben Watson of Kent, as part of the Digital Accessibility Toolkit available on </a:t>
            </a:r>
            <a:r>
              <a:rPr lang="en-US" dirty="0" err="1"/>
              <a:t>LexDis</a:t>
            </a:r>
            <a:r>
              <a:rPr lang="en-US" dirty="0"/>
              <a:t>.</a:t>
            </a:r>
          </a:p>
        </p:txBody>
      </p:sp>
      <p:sp>
        <p:nvSpPr>
          <p:cNvPr id="4" name="Slide Number Placeholder 3"/>
          <p:cNvSpPr>
            <a:spLocks noGrp="1"/>
          </p:cNvSpPr>
          <p:nvPr>
            <p:ph type="sldNum" sz="quarter" idx="5"/>
          </p:nvPr>
        </p:nvSpPr>
        <p:spPr/>
        <p:txBody>
          <a:bodyPr/>
          <a:lstStyle/>
          <a:p>
            <a:fld id="{9ED9DA35-6787-684D-9E96-A67277CB3EBB}" type="slidenum">
              <a:rPr lang="en-US" smtClean="0"/>
              <a:t>1</a:t>
            </a:fld>
            <a:endParaRPr lang="en-US" dirty="0"/>
          </a:p>
        </p:txBody>
      </p:sp>
    </p:spTree>
    <p:extLst>
      <p:ext uri="{BB962C8B-B14F-4D97-AF65-F5344CB8AC3E}">
        <p14:creationId xmlns:p14="http://schemas.microsoft.com/office/powerpoint/2010/main" val="3102753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D9DA35-6787-684D-9E96-A67277CB3EBB}" type="slidenum">
              <a:rPr lang="en-US" smtClean="0"/>
              <a:t>10</a:t>
            </a:fld>
            <a:endParaRPr lang="en-US" dirty="0"/>
          </a:p>
        </p:txBody>
      </p:sp>
    </p:spTree>
    <p:extLst>
      <p:ext uri="{BB962C8B-B14F-4D97-AF65-F5344CB8AC3E}">
        <p14:creationId xmlns:p14="http://schemas.microsoft.com/office/powerpoint/2010/main" val="635578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D9DA35-6787-684D-9E96-A67277CB3EBB}" type="slidenum">
              <a:rPr lang="en-US" smtClean="0"/>
              <a:t>11</a:t>
            </a:fld>
            <a:endParaRPr lang="en-US" dirty="0"/>
          </a:p>
        </p:txBody>
      </p:sp>
    </p:spTree>
    <p:extLst>
      <p:ext uri="{BB962C8B-B14F-4D97-AF65-F5344CB8AC3E}">
        <p14:creationId xmlns:p14="http://schemas.microsoft.com/office/powerpoint/2010/main" val="4023811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D9DA35-6787-684D-9E96-A67277CB3EBB}" type="slidenum">
              <a:rPr lang="en-US" smtClean="0"/>
              <a:t>12</a:t>
            </a:fld>
            <a:endParaRPr lang="en-US" dirty="0"/>
          </a:p>
        </p:txBody>
      </p:sp>
    </p:spTree>
    <p:extLst>
      <p:ext uri="{BB962C8B-B14F-4D97-AF65-F5344CB8AC3E}">
        <p14:creationId xmlns:p14="http://schemas.microsoft.com/office/powerpoint/2010/main" val="3794167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D9DA35-6787-684D-9E96-A67277CB3EBB}" type="slidenum">
              <a:rPr lang="en-US" smtClean="0"/>
              <a:t>13</a:t>
            </a:fld>
            <a:endParaRPr lang="en-US" dirty="0"/>
          </a:p>
        </p:txBody>
      </p:sp>
    </p:spTree>
    <p:extLst>
      <p:ext uri="{BB962C8B-B14F-4D97-AF65-F5344CB8AC3E}">
        <p14:creationId xmlns:p14="http://schemas.microsoft.com/office/powerpoint/2010/main" val="2317034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Public Sector Bodies (Websites and Mobile Applications) Accessibility Regulations 2018 is a new piece of legislation that requires all Public Sector Bodies to ensure that their public facing websites are accessible by being compliant with the Web Content Accessibility Guidelines (WCAG) 2.1 AA standard.</a:t>
            </a:r>
          </a:p>
          <a:p>
            <a:endParaRPr lang="en-US" dirty="0"/>
          </a:p>
          <a:p>
            <a:r>
              <a:rPr lang="en-US" dirty="0"/>
              <a:t>There are a few exemptions and other complications to the regulations such as Intranets still counting under the regulations.</a:t>
            </a:r>
          </a:p>
          <a:p>
            <a:endParaRPr lang="en-US" dirty="0"/>
          </a:p>
          <a:p>
            <a:r>
              <a:rPr lang="en-US" dirty="0"/>
              <a:t>One of the important points of the regulations is that it defines ‘reasonable adjustment’ as being proactively compliant with WCAG 2.1 AA. This is a significant change as up until now the Equality Act 2010 has not so clearly defined the term with which unlimited damages can be levied.</a:t>
            </a:r>
          </a:p>
          <a:p>
            <a:endParaRPr lang="en-US" dirty="0"/>
          </a:p>
          <a:p>
            <a:r>
              <a:rPr lang="en-US" dirty="0"/>
              <a:t>The Equality Act 2010 is still a vital piece of legislation in this topic. While the new regulations focus on the delivery of web services to the public, they are setting precedent for digital systems overall, and changes to thing such as procurements will affect both internal and external systems. Because of the new precedents, as an organisation we should be looking at accessibility for all digital systems not just public facing as staff can still challenge under the Equality Act.</a:t>
            </a:r>
          </a:p>
        </p:txBody>
      </p:sp>
      <p:sp>
        <p:nvSpPr>
          <p:cNvPr id="4" name="Slide Number Placeholder 3"/>
          <p:cNvSpPr>
            <a:spLocks noGrp="1"/>
          </p:cNvSpPr>
          <p:nvPr>
            <p:ph type="sldNum" sz="quarter" idx="5"/>
          </p:nvPr>
        </p:nvSpPr>
        <p:spPr/>
        <p:txBody>
          <a:bodyPr/>
          <a:lstStyle/>
          <a:p>
            <a:fld id="{9ED9DA35-6787-684D-9E96-A67277CB3EBB}" type="slidenum">
              <a:rPr lang="en-US" smtClean="0"/>
              <a:t>2</a:t>
            </a:fld>
            <a:endParaRPr lang="en-US" dirty="0"/>
          </a:p>
        </p:txBody>
      </p:sp>
    </p:spTree>
    <p:extLst>
      <p:ext uri="{BB962C8B-B14F-4D97-AF65-F5344CB8AC3E}">
        <p14:creationId xmlns:p14="http://schemas.microsoft.com/office/powerpoint/2010/main" val="1574582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Arial" panose="020B0604020202020204" pitchFamily="34" charset="0"/>
                <a:cs typeface="Arial" panose="020B0604020202020204" pitchFamily="34" charset="0"/>
              </a:rPr>
              <a:t>The 2020 deadline compared to the scale of your existing web estate leaves little time to rectify all issues before then.</a:t>
            </a:r>
            <a:endParaRPr lang="en-US" dirty="0"/>
          </a:p>
        </p:txBody>
      </p:sp>
      <p:sp>
        <p:nvSpPr>
          <p:cNvPr id="4" name="Slide Number Placeholder 3"/>
          <p:cNvSpPr>
            <a:spLocks noGrp="1"/>
          </p:cNvSpPr>
          <p:nvPr>
            <p:ph type="sldNum" sz="quarter" idx="5"/>
          </p:nvPr>
        </p:nvSpPr>
        <p:spPr/>
        <p:txBody>
          <a:bodyPr/>
          <a:lstStyle/>
          <a:p>
            <a:fld id="{9ED9DA35-6787-684D-9E96-A67277CB3EBB}" type="slidenum">
              <a:rPr lang="en-US" smtClean="0"/>
              <a:t>3</a:t>
            </a:fld>
            <a:endParaRPr lang="en-US" dirty="0"/>
          </a:p>
        </p:txBody>
      </p:sp>
    </p:spTree>
    <p:extLst>
      <p:ext uri="{BB962C8B-B14F-4D97-AF65-F5344CB8AC3E}">
        <p14:creationId xmlns:p14="http://schemas.microsoft.com/office/powerpoint/2010/main" val="4029315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Detail exactly why as the risk holders for the organisation, your management should be supporting improvements to accessibility and what the consequences of not doing can be.</a:t>
            </a:r>
          </a:p>
        </p:txBody>
      </p:sp>
      <p:sp>
        <p:nvSpPr>
          <p:cNvPr id="4" name="Slide Number Placeholder 3"/>
          <p:cNvSpPr>
            <a:spLocks noGrp="1"/>
          </p:cNvSpPr>
          <p:nvPr>
            <p:ph type="sldNum" sz="quarter" idx="5"/>
          </p:nvPr>
        </p:nvSpPr>
        <p:spPr/>
        <p:txBody>
          <a:bodyPr/>
          <a:lstStyle/>
          <a:p>
            <a:fld id="{9ED9DA35-6787-684D-9E96-A67277CB3EBB}" type="slidenum">
              <a:rPr lang="en-US" smtClean="0"/>
              <a:t>4</a:t>
            </a:fld>
            <a:endParaRPr lang="en-US" dirty="0"/>
          </a:p>
        </p:txBody>
      </p:sp>
    </p:spTree>
    <p:extLst>
      <p:ext uri="{BB962C8B-B14F-4D97-AF65-F5344CB8AC3E}">
        <p14:creationId xmlns:p14="http://schemas.microsoft.com/office/powerpoint/2010/main" val="2666165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D9DA35-6787-684D-9E96-A67277CB3EBB}" type="slidenum">
              <a:rPr lang="en-US" smtClean="0"/>
              <a:t>5</a:t>
            </a:fld>
            <a:endParaRPr lang="en-US" dirty="0"/>
          </a:p>
        </p:txBody>
      </p:sp>
    </p:spTree>
    <p:extLst>
      <p:ext uri="{BB962C8B-B14F-4D97-AF65-F5344CB8AC3E}">
        <p14:creationId xmlns:p14="http://schemas.microsoft.com/office/powerpoint/2010/main" val="4165761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D9DA35-6787-684D-9E96-A67277CB3EBB}" type="slidenum">
              <a:rPr lang="en-US" smtClean="0"/>
              <a:t>6</a:t>
            </a:fld>
            <a:endParaRPr lang="en-US" dirty="0"/>
          </a:p>
        </p:txBody>
      </p:sp>
    </p:spTree>
    <p:extLst>
      <p:ext uri="{BB962C8B-B14F-4D97-AF65-F5344CB8AC3E}">
        <p14:creationId xmlns:p14="http://schemas.microsoft.com/office/powerpoint/2010/main" val="2437321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D9DA35-6787-684D-9E96-A67277CB3EBB}" type="slidenum">
              <a:rPr lang="en-US" smtClean="0"/>
              <a:t>7</a:t>
            </a:fld>
            <a:endParaRPr lang="en-US" dirty="0"/>
          </a:p>
        </p:txBody>
      </p:sp>
    </p:spTree>
    <p:extLst>
      <p:ext uri="{BB962C8B-B14F-4D97-AF65-F5344CB8AC3E}">
        <p14:creationId xmlns:p14="http://schemas.microsoft.com/office/powerpoint/2010/main" val="3360814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Detail what broad steps need to be taken to reduce the risk to the organisation and meet compliance requirements.</a:t>
            </a:r>
          </a:p>
          <a:p>
            <a:endParaRPr lang="en-US" dirty="0"/>
          </a:p>
        </p:txBody>
      </p:sp>
      <p:sp>
        <p:nvSpPr>
          <p:cNvPr id="4" name="Slide Number Placeholder 3"/>
          <p:cNvSpPr>
            <a:spLocks noGrp="1"/>
          </p:cNvSpPr>
          <p:nvPr>
            <p:ph type="sldNum" sz="quarter" idx="5"/>
          </p:nvPr>
        </p:nvSpPr>
        <p:spPr/>
        <p:txBody>
          <a:bodyPr/>
          <a:lstStyle/>
          <a:p>
            <a:fld id="{9ED9DA35-6787-684D-9E96-A67277CB3EBB}" type="slidenum">
              <a:rPr lang="en-US" smtClean="0"/>
              <a:t>8</a:t>
            </a:fld>
            <a:endParaRPr lang="en-US" dirty="0"/>
          </a:p>
        </p:txBody>
      </p:sp>
    </p:spTree>
    <p:extLst>
      <p:ext uri="{BB962C8B-B14F-4D97-AF65-F5344CB8AC3E}">
        <p14:creationId xmlns:p14="http://schemas.microsoft.com/office/powerpoint/2010/main" val="1300375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D9DA35-6787-684D-9E96-A67277CB3EBB}" type="slidenum">
              <a:rPr lang="en-US" smtClean="0"/>
              <a:t>9</a:t>
            </a:fld>
            <a:endParaRPr lang="en-US" dirty="0"/>
          </a:p>
        </p:txBody>
      </p:sp>
    </p:spTree>
    <p:extLst>
      <p:ext uri="{BB962C8B-B14F-4D97-AF65-F5344CB8AC3E}">
        <p14:creationId xmlns:p14="http://schemas.microsoft.com/office/powerpoint/2010/main" val="286837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8BDA5-A628-4C4B-8BA8-E80C9B0EC6C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03D0D53-1A8D-1243-9FD9-966012E81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CBC9025-DE9B-994D-BB7D-6C8158038DEA}"/>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0C661446-9250-F64F-A2FE-1AACE816A4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D16CBE-E20C-4047-BAF4-F52115BC28A9}"/>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14026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A1FDA-49E3-4E4B-8909-6507CE05BF2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943CDF7-AAF0-BE41-9FF4-6E0F5361564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4CA2E1-2635-EC41-A808-8299E5A075F5}"/>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F68E602C-4568-B44D-8852-4EB2B70911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2A2055-3DA9-4B47-B964-6C2C8D6E8A0C}"/>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93483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5BC9A4-2511-C048-84F7-257B33FB346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C45B97F-FFF9-8D44-B84E-08B412AB6EA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972237-F69E-FE4C-83C5-267AA03EB4B8}"/>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01D2A78C-14F4-334E-80BA-A5A1116E2A3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03E607-2865-E449-86AE-214189E51540}"/>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323718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26FCE-073F-4545-8CC4-567EEFD3996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A8DE8B7-D239-9B4C-BA92-9656ECB2ACD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FD0376-79A2-1D47-ACD3-03EF0A07D9C5}"/>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8C24BB46-F18C-9745-B644-A13D754688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FA742F-0753-FA4D-B6BD-C1892EEB9E13}"/>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422473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04A4-D8B5-CA44-9778-439F6F4BA95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4C9989C-C341-0343-B801-ACAFA924E3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047A494-592F-B843-B45A-7A20E0480F56}"/>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BE977067-AD1C-0445-B2FD-CC6B981A0AF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D569F2-BF76-3D4A-A5CD-DB4286BB56A8}"/>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291202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A8C02-3CF1-994B-B07C-6F9BEFE80DB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69D702F-A120-6E42-8297-10DAF3263ED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EACB032-A44C-D44E-83AE-2991051CDC7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3754625-9DFE-7242-9A6C-B0BEADA5EC26}"/>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6" name="Footer Placeholder 5">
            <a:extLst>
              <a:ext uri="{FF2B5EF4-FFF2-40B4-BE49-F238E27FC236}">
                <a16:creationId xmlns:a16="http://schemas.microsoft.com/office/drawing/2014/main" id="{E00BBABB-6B35-1649-B92B-CACA82B6A7B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5E6A5BB-AD2F-6948-9856-95865413196C}"/>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108487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A2ABF-4C73-3B41-943F-A0514A49954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A883530-CE97-5D47-95F0-CE33B848BF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CD372EB-8E7C-2347-99B5-2123F3449A4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985D8E2-5E67-154B-AED9-03D97E1DB9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BFD102D-6DB2-5247-8E5C-9B7B99A4310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C88264D-BA98-2943-B423-A95E101F0262}"/>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8" name="Footer Placeholder 7">
            <a:extLst>
              <a:ext uri="{FF2B5EF4-FFF2-40B4-BE49-F238E27FC236}">
                <a16:creationId xmlns:a16="http://schemas.microsoft.com/office/drawing/2014/main" id="{5B3AD6FD-D678-5746-91BA-4A40D65A37A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59FD8B4-30A5-4C47-8C98-3F4CF15F0231}"/>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934882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8898-4F47-8440-B833-EDCDF46522A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41D2AE7-FA4E-C34A-9CCE-4007F11A8605}"/>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4" name="Footer Placeholder 3">
            <a:extLst>
              <a:ext uri="{FF2B5EF4-FFF2-40B4-BE49-F238E27FC236}">
                <a16:creationId xmlns:a16="http://schemas.microsoft.com/office/drawing/2014/main" id="{B1B872B9-216E-0B46-9BEE-FE0C2D89EE8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95BECDE-9998-784A-BA7A-D19BBB3DD864}"/>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189023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BEEEE0-B233-B44E-B548-1FDDEE953FAD}"/>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3" name="Footer Placeholder 2">
            <a:extLst>
              <a:ext uri="{FF2B5EF4-FFF2-40B4-BE49-F238E27FC236}">
                <a16:creationId xmlns:a16="http://schemas.microsoft.com/office/drawing/2014/main" id="{BDFC96E3-BB69-F54C-8B5A-EDF875CBD2A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EF93466-A7BF-7245-88E6-1EBC7BB4BAAD}"/>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206900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1761-8590-AC48-AC77-99EDBDF9B25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1FC7CDA-65C8-F041-AE38-4B29968DBD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192F5C8-5037-1543-9EFA-5B1556712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47D26E-E4A5-994B-AD63-4B0D1751CAB3}"/>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6" name="Footer Placeholder 5">
            <a:extLst>
              <a:ext uri="{FF2B5EF4-FFF2-40B4-BE49-F238E27FC236}">
                <a16:creationId xmlns:a16="http://schemas.microsoft.com/office/drawing/2014/main" id="{9F93361C-0458-824A-A77F-3B3695987E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23437C-1D21-AC4D-B83A-536B2DD1F491}"/>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12766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B7AA2-BA87-0644-A227-C121034EA8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B26C5DC-04C0-8148-8C34-EF2EF36762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81F323E-D112-8A40-A3D8-2F84CDA94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65F28B1-BA41-9B48-A7A0-F708846FB1D4}"/>
              </a:ext>
            </a:extLst>
          </p:cNvPr>
          <p:cNvSpPr>
            <a:spLocks noGrp="1"/>
          </p:cNvSpPr>
          <p:nvPr>
            <p:ph type="dt" sz="half" idx="10"/>
          </p:nvPr>
        </p:nvSpPr>
        <p:spPr/>
        <p:txBody>
          <a:bodyPr/>
          <a:lstStyle/>
          <a:p>
            <a:fld id="{038683F9-C4FB-DD4B-99C4-AA5D269D42F4}" type="datetimeFigureOut">
              <a:rPr lang="en-US" smtClean="0"/>
              <a:t>7/24/2019</a:t>
            </a:fld>
            <a:endParaRPr lang="en-US" dirty="0"/>
          </a:p>
        </p:txBody>
      </p:sp>
      <p:sp>
        <p:nvSpPr>
          <p:cNvPr id="6" name="Footer Placeholder 5">
            <a:extLst>
              <a:ext uri="{FF2B5EF4-FFF2-40B4-BE49-F238E27FC236}">
                <a16:creationId xmlns:a16="http://schemas.microsoft.com/office/drawing/2014/main" id="{E9A77D04-617C-A24A-8CC2-D5746C4996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783727-7B1F-4647-957E-B2E451187C40}"/>
              </a:ext>
            </a:extLst>
          </p:cNvPr>
          <p:cNvSpPr>
            <a:spLocks noGrp="1"/>
          </p:cNvSpPr>
          <p:nvPr>
            <p:ph type="sldNum" sz="quarter" idx="12"/>
          </p:nvPr>
        </p:nvSpPr>
        <p:spPr/>
        <p:txBody>
          <a:bodyPr/>
          <a:lstStyle/>
          <a:p>
            <a:fld id="{EAAE3854-0958-044C-8AA0-C7BFF8A11102}" type="slidenum">
              <a:rPr lang="en-US" smtClean="0"/>
              <a:t>‹#›</a:t>
            </a:fld>
            <a:endParaRPr lang="en-US" dirty="0"/>
          </a:p>
        </p:txBody>
      </p:sp>
    </p:spTree>
    <p:extLst>
      <p:ext uri="{BB962C8B-B14F-4D97-AF65-F5344CB8AC3E}">
        <p14:creationId xmlns:p14="http://schemas.microsoft.com/office/powerpoint/2010/main" val="1785018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013B64-049E-1F4F-8031-E79DCFC417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781ABA7-973E-004F-9AAA-65F6C30DA9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BA7587-2364-CC48-A06A-7C84CCD86F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8683F9-C4FB-DD4B-99C4-AA5D269D42F4}" type="datetimeFigureOut">
              <a:rPr lang="en-US" smtClean="0"/>
              <a:t>7/24/2019</a:t>
            </a:fld>
            <a:endParaRPr lang="en-US" dirty="0"/>
          </a:p>
        </p:txBody>
      </p:sp>
      <p:sp>
        <p:nvSpPr>
          <p:cNvPr id="5" name="Footer Placeholder 4">
            <a:extLst>
              <a:ext uri="{FF2B5EF4-FFF2-40B4-BE49-F238E27FC236}">
                <a16:creationId xmlns:a16="http://schemas.microsoft.com/office/drawing/2014/main" id="{777FF5A9-247B-C647-A67D-9093940BC4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91967E9-A7E8-A84A-9D43-5800A7AC64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E3854-0958-044C-8AA0-C7BFF8A11102}" type="slidenum">
              <a:rPr lang="en-US" smtClean="0"/>
              <a:t>‹#›</a:t>
            </a:fld>
            <a:endParaRPr lang="en-US" dirty="0"/>
          </a:p>
        </p:txBody>
      </p:sp>
    </p:spTree>
    <p:extLst>
      <p:ext uri="{BB962C8B-B14F-4D97-AF65-F5344CB8AC3E}">
        <p14:creationId xmlns:p14="http://schemas.microsoft.com/office/powerpoint/2010/main" val="610807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egislation.gov.uk/uksi/2018/952/regulation/4/mad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legislation.gov.uk/uksi/2018/952/regulation/7/ma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743B4-4D32-9449-94F0-0FBC97B29D91}"/>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Engaging Management in Digital Accessibility action</a:t>
            </a:r>
          </a:p>
        </p:txBody>
      </p:sp>
    </p:spTree>
    <p:extLst>
      <p:ext uri="{BB962C8B-B14F-4D97-AF65-F5344CB8AC3E}">
        <p14:creationId xmlns:p14="http://schemas.microsoft.com/office/powerpoint/2010/main" val="52689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B5CBF-56B1-8141-9D19-5B3FFD1F8007}"/>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Changes to procurement</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B89B8A8-4DE5-B144-95E1-9456AC22BB4B}"/>
              </a:ext>
            </a:extLst>
          </p:cNvPr>
          <p:cNvSpPr>
            <a:spLocks noGrp="1"/>
          </p:cNvSpPr>
          <p:nvPr>
            <p:ph idx="1"/>
          </p:nvPr>
        </p:nvSpPr>
        <p:spPr/>
        <p:txBody>
          <a:bodyPr>
            <a:normAutofit/>
          </a:bodyPr>
          <a:lstStyle/>
          <a:p>
            <a:pPr marL="0" indent="0" fontAlgn="base">
              <a:buNone/>
            </a:pPr>
            <a:r>
              <a:rPr lang="en-GB" sz="3600" dirty="0">
                <a:latin typeface="Arial" panose="020B0604020202020204" pitchFamily="34" charset="0"/>
                <a:cs typeface="Arial" panose="020B0604020202020204" pitchFamily="34" charset="0"/>
              </a:rPr>
              <a:t>Immediately make changes to procurement guidance to ensure that all future digital systems are procured with accessibility written into the contract and tested.</a:t>
            </a:r>
          </a:p>
          <a:p>
            <a:pPr fontAlgn="base"/>
            <a:r>
              <a:rPr lang="en-GB" b="0" dirty="0">
                <a:effectLst/>
                <a:latin typeface="Arial" panose="020B0604020202020204" pitchFamily="34" charset="0"/>
                <a:cs typeface="Arial" panose="020B0604020202020204" pitchFamily="34" charset="0"/>
              </a:rPr>
              <a:t>Add WCAG 2.1 Compliance as standard question for all future digital systems.</a:t>
            </a:r>
          </a:p>
          <a:p>
            <a:pPr fontAlgn="base"/>
            <a:r>
              <a:rPr lang="en-GB" b="0" dirty="0">
                <a:effectLst/>
                <a:latin typeface="Arial" panose="020B0604020202020204" pitchFamily="34" charset="0"/>
                <a:cs typeface="Arial" panose="020B0604020202020204" pitchFamily="34" charset="0"/>
              </a:rPr>
              <a:t>Ensure that compliance is written into contracts.</a:t>
            </a:r>
          </a:p>
        </p:txBody>
      </p:sp>
    </p:spTree>
    <p:extLst>
      <p:ext uri="{BB962C8B-B14F-4D97-AF65-F5344CB8AC3E}">
        <p14:creationId xmlns:p14="http://schemas.microsoft.com/office/powerpoint/2010/main" val="1218292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CF09-D093-3A4E-B543-CF83BEEA89A4}"/>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Identify existing web estate</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4A58858-F49D-904F-B939-0FA5E4C45A62}"/>
              </a:ext>
            </a:extLst>
          </p:cNvPr>
          <p:cNvSpPr>
            <a:spLocks noGrp="1"/>
          </p:cNvSpPr>
          <p:nvPr>
            <p:ph idx="1"/>
          </p:nvPr>
        </p:nvSpPr>
        <p:spPr/>
        <p:txBody>
          <a:bodyPr>
            <a:normAutofit lnSpcReduction="10000"/>
          </a:bodyPr>
          <a:lstStyle/>
          <a:p>
            <a:pPr fontAlgn="base"/>
            <a:r>
              <a:rPr lang="en-GB" dirty="0">
                <a:latin typeface="Arial" panose="020B0604020202020204" pitchFamily="34" charset="0"/>
                <a:cs typeface="Arial" panose="020B0604020202020204" pitchFamily="34" charset="0"/>
              </a:rPr>
              <a:t>Undertake a review of our existing web estate to identify the scale of the work required before the September 2020 deadline for all existing websites. </a:t>
            </a:r>
          </a:p>
          <a:p>
            <a:pPr fontAlgn="base"/>
            <a:r>
              <a:rPr lang="en-GB" dirty="0">
                <a:latin typeface="Arial" panose="020B0604020202020204" pitchFamily="34" charset="0"/>
                <a:cs typeface="Arial" panose="020B0604020202020204" pitchFamily="34" charset="0"/>
              </a:rPr>
              <a:t>Use this information to prioritise our highest risk sites:</a:t>
            </a:r>
          </a:p>
          <a:p>
            <a:pPr fontAlgn="base"/>
            <a:endParaRPr lang="en-GB" dirty="0">
              <a:latin typeface="Arial" panose="020B0604020202020204" pitchFamily="34" charset="0"/>
              <a:cs typeface="Arial" panose="020B0604020202020204" pitchFamily="34" charset="0"/>
            </a:endParaRPr>
          </a:p>
          <a:p>
            <a:pPr lvl="1" fontAlgn="base"/>
            <a:r>
              <a:rPr lang="en-GB" b="0" dirty="0">
                <a:effectLst/>
                <a:latin typeface="Arial" panose="020B0604020202020204" pitchFamily="34" charset="0"/>
                <a:cs typeface="Arial" panose="020B0604020202020204" pitchFamily="34" charset="0"/>
              </a:rPr>
              <a:t>Content focussed or disproportionate impact on disabled users</a:t>
            </a:r>
          </a:p>
          <a:p>
            <a:pPr lvl="1" fontAlgn="base"/>
            <a:endParaRPr lang="en-GB" b="0" dirty="0">
              <a:effectLst/>
              <a:latin typeface="Arial" panose="020B0604020202020204" pitchFamily="34" charset="0"/>
              <a:cs typeface="Arial" panose="020B0604020202020204" pitchFamily="34" charset="0"/>
            </a:endParaRPr>
          </a:p>
          <a:p>
            <a:pPr lvl="1" fontAlgn="base"/>
            <a:r>
              <a:rPr lang="en-GB" dirty="0">
                <a:latin typeface="Arial" panose="020B0604020202020204" pitchFamily="34" charset="0"/>
                <a:cs typeface="Arial" panose="020B0604020202020204" pitchFamily="34" charset="0"/>
              </a:rPr>
              <a:t>High use services</a:t>
            </a:r>
          </a:p>
          <a:p>
            <a:pPr lvl="1" fontAlgn="base"/>
            <a:endParaRPr lang="en-GB" dirty="0">
              <a:latin typeface="Arial" panose="020B0604020202020204" pitchFamily="34" charset="0"/>
              <a:cs typeface="Arial" panose="020B0604020202020204" pitchFamily="34" charset="0"/>
            </a:endParaRPr>
          </a:p>
          <a:p>
            <a:pPr lvl="1" fontAlgn="base"/>
            <a:r>
              <a:rPr lang="en-GB" b="0" dirty="0">
                <a:effectLst/>
                <a:latin typeface="Arial" panose="020B0604020202020204" pitchFamily="34" charset="0"/>
                <a:cs typeface="Arial" panose="020B0604020202020204" pitchFamily="34" charset="0"/>
              </a:rPr>
              <a:t>Main website and or other websites owned</a:t>
            </a:r>
            <a:br>
              <a:rPr lang="en-GB" b="0" dirty="0">
                <a:effectLst/>
                <a:latin typeface="Arial" panose="020B0604020202020204" pitchFamily="34" charset="0"/>
                <a:cs typeface="Arial" panose="020B0604020202020204" pitchFamily="34" charset="0"/>
              </a:rPr>
            </a:br>
            <a:endParaRPr lang="en-GB" b="0" dirty="0">
              <a:effectLst/>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091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24514-E431-C74E-8266-ABBBB2F597D4}"/>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Auditing and remedial action</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D33995D-EB35-B64D-93AA-1F9A413F2B42}"/>
              </a:ext>
            </a:extLst>
          </p:cNvPr>
          <p:cNvSpPr>
            <a:spLocks noGrp="1"/>
          </p:cNvSpPr>
          <p:nvPr>
            <p:ph idx="1"/>
          </p:nvPr>
        </p:nvSpPr>
        <p:spPr/>
        <p:txBody>
          <a:bodyPr>
            <a:normAutofit/>
          </a:bodyPr>
          <a:lstStyle/>
          <a:p>
            <a:pPr fontAlgn="base"/>
            <a:r>
              <a:rPr lang="en-GB" sz="3600" dirty="0">
                <a:latin typeface="Arial" panose="020B0604020202020204" pitchFamily="34" charset="0"/>
                <a:cs typeface="Arial" panose="020B0604020202020204" pitchFamily="34" charset="0"/>
              </a:rPr>
              <a:t>Start auditing our websites for accessibility compliance WCAG 2.1 AA and begin remedial actions to improve accessibility.</a:t>
            </a:r>
          </a:p>
          <a:p>
            <a:pPr fontAlgn="base"/>
            <a:endParaRPr lang="en-GB" sz="3600" dirty="0">
              <a:latin typeface="Arial" panose="020B0604020202020204" pitchFamily="34" charset="0"/>
              <a:cs typeface="Arial" panose="020B0604020202020204" pitchFamily="34" charset="0"/>
            </a:endParaRPr>
          </a:p>
          <a:p>
            <a:pPr fontAlgn="base"/>
            <a:r>
              <a:rPr lang="en-GB" sz="3600" dirty="0">
                <a:latin typeface="Arial" panose="020B0604020202020204" pitchFamily="34" charset="0"/>
                <a:cs typeface="Arial" panose="020B0604020202020204" pitchFamily="34" charset="0"/>
              </a:rPr>
              <a:t>Document thoroughly to defend challenges.</a:t>
            </a:r>
            <a:br>
              <a:rPr lang="en-GB" b="0" dirty="0">
                <a:effectLst/>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6291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88261-62BD-8445-BECD-84095F7EFA6B}"/>
              </a:ext>
            </a:extLst>
          </p:cNvPr>
          <p:cNvSpPr>
            <a:spLocks noGrp="1"/>
          </p:cNvSpPr>
          <p:nvPr>
            <p:ph type="title"/>
          </p:nvPr>
        </p:nvSpPr>
        <p:spPr>
          <a:xfrm>
            <a:off x="838200" y="681037"/>
            <a:ext cx="10515600" cy="1325563"/>
          </a:xfrm>
        </p:spPr>
        <p:txBody>
          <a:bodyPr>
            <a:normAutofit fontScale="90000"/>
          </a:bodyPr>
          <a:lstStyle/>
          <a:p>
            <a:r>
              <a:rPr lang="en-GB" b="1" dirty="0">
                <a:latin typeface="Arial" panose="020B0604020202020204" pitchFamily="34" charset="0"/>
                <a:cs typeface="Arial" panose="020B0604020202020204" pitchFamily="34" charset="0"/>
              </a:rPr>
              <a:t>What we need from you to mitigate these risks</a:t>
            </a:r>
            <a:br>
              <a:rPr lang="en-GB"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1959C07-9649-544F-A9F3-D3B6E162B14F}"/>
              </a:ext>
            </a:extLst>
          </p:cNvPr>
          <p:cNvSpPr>
            <a:spLocks noGrp="1"/>
          </p:cNvSpPr>
          <p:nvPr>
            <p:ph idx="1"/>
          </p:nvPr>
        </p:nvSpPr>
        <p:spPr/>
        <p:txBody>
          <a:bodyPr/>
          <a:lstStyle/>
          <a:p>
            <a:pPr fontAlgn="base"/>
            <a:r>
              <a:rPr lang="en-GB" b="1" dirty="0">
                <a:latin typeface="Arial" panose="020B0604020202020204" pitchFamily="34" charset="0"/>
                <a:cs typeface="Arial" panose="020B0604020202020204" pitchFamily="34" charset="0"/>
              </a:rPr>
              <a:t>Additional funding</a:t>
            </a:r>
            <a:r>
              <a:rPr lang="en-GB" dirty="0">
                <a:latin typeface="Arial" panose="020B0604020202020204" pitchFamily="34" charset="0"/>
                <a:cs typeface="Arial" panose="020B0604020202020204" pitchFamily="34" charset="0"/>
              </a:rPr>
              <a:t> - Do you and your service owners have the funds available to cover staff time and resources for auditing, and costs for remedial action?</a:t>
            </a:r>
          </a:p>
          <a:p>
            <a:pPr fontAlgn="base"/>
            <a:endParaRPr lang="en-GB" b="0" dirty="0">
              <a:effectLst/>
              <a:latin typeface="Arial" panose="020B0604020202020204" pitchFamily="34" charset="0"/>
              <a:cs typeface="Arial" panose="020B0604020202020204" pitchFamily="34" charset="0"/>
            </a:endParaRPr>
          </a:p>
          <a:p>
            <a:pPr fontAlgn="base"/>
            <a:r>
              <a:rPr lang="en-GB" b="1" dirty="0">
                <a:latin typeface="Arial" panose="020B0604020202020204" pitchFamily="34" charset="0"/>
                <a:cs typeface="Arial" panose="020B0604020202020204" pitchFamily="34" charset="0"/>
              </a:rPr>
              <a:t>Increased resource</a:t>
            </a:r>
            <a:r>
              <a:rPr lang="en-GB" dirty="0">
                <a:latin typeface="Arial" panose="020B0604020202020204" pitchFamily="34" charset="0"/>
                <a:cs typeface="Arial" panose="020B0604020202020204" pitchFamily="34" charset="0"/>
              </a:rPr>
              <a:t> - Do you need to hire additional expertise?</a:t>
            </a:r>
          </a:p>
          <a:p>
            <a:pPr fontAlgn="base"/>
            <a:endParaRPr lang="en-GB" b="0" dirty="0">
              <a:effectLst/>
              <a:latin typeface="Arial" panose="020B0604020202020204" pitchFamily="34" charset="0"/>
              <a:cs typeface="Arial" panose="020B0604020202020204" pitchFamily="34" charset="0"/>
            </a:endParaRPr>
          </a:p>
          <a:p>
            <a:pPr fontAlgn="base"/>
            <a:r>
              <a:rPr lang="en-GB" b="1" dirty="0">
                <a:latin typeface="Arial" panose="020B0604020202020204" pitchFamily="34" charset="0"/>
                <a:cs typeface="Arial" panose="020B0604020202020204" pitchFamily="34" charset="0"/>
              </a:rPr>
              <a:t>Endorsement to make significant changes</a:t>
            </a:r>
            <a:r>
              <a:rPr lang="en-GB" dirty="0">
                <a:latin typeface="Arial" panose="020B0604020202020204" pitchFamily="34" charset="0"/>
                <a:cs typeface="Arial" panose="020B0604020202020204" pitchFamily="34" charset="0"/>
              </a:rPr>
              <a:t> - Do you need your management to invest you with the power to make these changes?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7295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393EF-E3C9-EB45-8B78-33F4671D87AC}"/>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What are the regulations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BA2B940-8A5A-C746-9778-8FA4F11B1229}"/>
              </a:ext>
            </a:extLst>
          </p:cNvPr>
          <p:cNvSpPr>
            <a:spLocks noGrp="1"/>
          </p:cNvSpPr>
          <p:nvPr>
            <p:ph idx="1"/>
          </p:nvPr>
        </p:nvSpPr>
        <p:spPr/>
        <p:txBody>
          <a:bodyPr>
            <a:normAutofit/>
          </a:bodyPr>
          <a:lstStyle/>
          <a:p>
            <a:pPr fontAlgn="base"/>
            <a:r>
              <a:rPr lang="en-GB" sz="4000" dirty="0">
                <a:latin typeface="Arial" panose="020B0604020202020204" pitchFamily="34" charset="0"/>
                <a:cs typeface="Arial" panose="020B0604020202020204" pitchFamily="34" charset="0"/>
              </a:rPr>
              <a:t>Public Sector Bodies (Websites and Mobile Applications) Accessibility Regulations 2018</a:t>
            </a:r>
          </a:p>
          <a:p>
            <a:pPr marL="0" indent="0" fontAlgn="base">
              <a:buNone/>
            </a:pPr>
            <a:endParaRPr lang="en-GB" sz="4000" dirty="0">
              <a:latin typeface="Arial" panose="020B0604020202020204" pitchFamily="34" charset="0"/>
              <a:cs typeface="Arial" panose="020B0604020202020204" pitchFamily="34" charset="0"/>
            </a:endParaRPr>
          </a:p>
          <a:p>
            <a:pPr fontAlgn="base"/>
            <a:r>
              <a:rPr lang="en-GB" sz="4000" dirty="0">
                <a:latin typeface="Arial" panose="020B0604020202020204" pitchFamily="34" charset="0"/>
                <a:cs typeface="Arial" panose="020B0604020202020204" pitchFamily="34" charset="0"/>
              </a:rPr>
              <a:t>Equality Act 2010</a:t>
            </a:r>
          </a:p>
        </p:txBody>
      </p:sp>
    </p:spTree>
    <p:extLst>
      <p:ext uri="{BB962C8B-B14F-4D97-AF65-F5344CB8AC3E}">
        <p14:creationId xmlns:p14="http://schemas.microsoft.com/office/powerpoint/2010/main" val="378534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94C0A-C9F1-E945-BEE3-A5FDD43DA7C5}"/>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Timeline</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FC62D17-BE87-AD44-A9BB-110522DAE7C6}"/>
              </a:ext>
            </a:extLst>
          </p:cNvPr>
          <p:cNvSpPr>
            <a:spLocks noGrp="1"/>
          </p:cNvSpPr>
          <p:nvPr>
            <p:ph idx="1"/>
          </p:nvPr>
        </p:nvSpPr>
        <p:spPr/>
        <p:txBody>
          <a:bodyPr>
            <a:normAutofit/>
          </a:bodyPr>
          <a:lstStyle/>
          <a:p>
            <a:pPr fontAlgn="base"/>
            <a:r>
              <a:rPr lang="en-GB" sz="3200" b="0" dirty="0">
                <a:effectLst/>
                <a:latin typeface="Arial" panose="020B0604020202020204" pitchFamily="34" charset="0"/>
                <a:cs typeface="Arial" panose="020B0604020202020204" pitchFamily="34" charset="0"/>
              </a:rPr>
              <a:t>New Regulations went live Sept 23</a:t>
            </a:r>
            <a:r>
              <a:rPr lang="en-GB" sz="3200" b="0" baseline="30000" dirty="0">
                <a:effectLst/>
                <a:latin typeface="Arial" panose="020B0604020202020204" pitchFamily="34" charset="0"/>
                <a:cs typeface="Arial" panose="020B0604020202020204" pitchFamily="34" charset="0"/>
              </a:rPr>
              <a:t>rd</a:t>
            </a:r>
            <a:r>
              <a:rPr lang="en-GB" sz="3200" b="0" dirty="0">
                <a:effectLst/>
                <a:latin typeface="Arial" panose="020B0604020202020204" pitchFamily="34" charset="0"/>
                <a:cs typeface="Arial" panose="020B0604020202020204" pitchFamily="34" charset="0"/>
              </a:rPr>
              <a:t> 2018</a:t>
            </a:r>
          </a:p>
          <a:p>
            <a:pPr fontAlgn="base"/>
            <a:r>
              <a:rPr lang="en-GB" sz="3200" dirty="0">
                <a:latin typeface="Arial" panose="020B0604020202020204" pitchFamily="34" charset="0"/>
                <a:cs typeface="Arial" panose="020B0604020202020204" pitchFamily="34" charset="0"/>
              </a:rPr>
              <a:t>New websites (created since the new regs) must be compliant by Sept 23</a:t>
            </a:r>
            <a:r>
              <a:rPr lang="en-GB" sz="3200" baseline="30000" dirty="0">
                <a:latin typeface="Arial" panose="020B0604020202020204" pitchFamily="34" charset="0"/>
                <a:cs typeface="Arial" panose="020B0604020202020204" pitchFamily="34" charset="0"/>
              </a:rPr>
              <a:t>rd</a:t>
            </a:r>
            <a:r>
              <a:rPr lang="en-GB" sz="3200" dirty="0">
                <a:latin typeface="Arial" panose="020B0604020202020204" pitchFamily="34" charset="0"/>
                <a:cs typeface="Arial" panose="020B0604020202020204" pitchFamily="34" charset="0"/>
              </a:rPr>
              <a:t> 2019</a:t>
            </a:r>
          </a:p>
          <a:p>
            <a:pPr fontAlgn="base"/>
            <a:r>
              <a:rPr lang="en-GB" sz="3200" dirty="0">
                <a:latin typeface="Arial" panose="020B0604020202020204" pitchFamily="34" charset="0"/>
                <a:cs typeface="Arial" panose="020B0604020202020204" pitchFamily="34" charset="0"/>
              </a:rPr>
              <a:t>Existing websites must be compliant by Sept 23</a:t>
            </a:r>
            <a:r>
              <a:rPr lang="en-GB" sz="3200" baseline="30000" dirty="0">
                <a:latin typeface="Arial" panose="020B0604020202020204" pitchFamily="34" charset="0"/>
                <a:cs typeface="Arial" panose="020B0604020202020204" pitchFamily="34" charset="0"/>
              </a:rPr>
              <a:t>rd</a:t>
            </a:r>
            <a:r>
              <a:rPr lang="en-GB" sz="3200" dirty="0">
                <a:latin typeface="Arial" panose="020B0604020202020204" pitchFamily="34" charset="0"/>
                <a:cs typeface="Arial" panose="020B0604020202020204" pitchFamily="34" charset="0"/>
              </a:rPr>
              <a:t> 2020</a:t>
            </a:r>
          </a:p>
          <a:p>
            <a:pPr fontAlgn="base"/>
            <a:r>
              <a:rPr lang="en-GB" sz="3200" dirty="0">
                <a:latin typeface="Arial" panose="020B0604020202020204" pitchFamily="34" charset="0"/>
                <a:cs typeface="Arial" panose="020B0604020202020204" pitchFamily="34" charset="0"/>
              </a:rPr>
              <a:t>Mobile Applications must be compliant by June 2021</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64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C6DE9-48F3-554C-9F6F-C548EFA01577}"/>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Organisational Risks</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8C84B8D-0521-F84F-A022-BEDA5158F57E}"/>
              </a:ext>
            </a:extLst>
          </p:cNvPr>
          <p:cNvSpPr>
            <a:spLocks noGrp="1"/>
          </p:cNvSpPr>
          <p:nvPr>
            <p:ph idx="1"/>
          </p:nvPr>
        </p:nvSpPr>
        <p:spPr>
          <a:xfrm>
            <a:off x="838199" y="1825625"/>
            <a:ext cx="10737273" cy="4351338"/>
          </a:xfrm>
        </p:spPr>
        <p:txBody>
          <a:bodyPr>
            <a:normAutofit/>
          </a:bodyPr>
          <a:lstStyle/>
          <a:p>
            <a:r>
              <a:rPr lang="en-GB" sz="4000" b="0" dirty="0">
                <a:effectLst/>
                <a:latin typeface="Arial" panose="020B0604020202020204" pitchFamily="34" charset="0"/>
                <a:cs typeface="Arial" panose="020B0604020202020204" pitchFamily="34" charset="0"/>
              </a:rPr>
              <a:t>GDS / EHRC Compliance</a:t>
            </a:r>
          </a:p>
          <a:p>
            <a:endParaRPr lang="en-GB" sz="4000" b="0" dirty="0">
              <a:effectLst/>
              <a:latin typeface="Arial" panose="020B0604020202020204" pitchFamily="34" charset="0"/>
              <a:cs typeface="Arial" panose="020B0604020202020204" pitchFamily="34" charset="0"/>
            </a:endParaRPr>
          </a:p>
          <a:p>
            <a:r>
              <a:rPr lang="en-GB" sz="4000" dirty="0">
                <a:latin typeface="Arial" panose="020B0604020202020204" pitchFamily="34" charset="0"/>
                <a:cs typeface="Arial" panose="020B0604020202020204" pitchFamily="34" charset="0"/>
              </a:rPr>
              <a:t>Secondary Challenge</a:t>
            </a:r>
          </a:p>
          <a:p>
            <a:endParaRPr lang="en-GB" sz="4000" dirty="0">
              <a:latin typeface="Arial" panose="020B0604020202020204" pitchFamily="34" charset="0"/>
              <a:cs typeface="Arial" panose="020B0604020202020204" pitchFamily="34" charset="0"/>
            </a:endParaRPr>
          </a:p>
          <a:p>
            <a:r>
              <a:rPr lang="en-GB" sz="4000" b="0" dirty="0">
                <a:effectLst/>
                <a:latin typeface="Arial" panose="020B0604020202020204" pitchFamily="34" charset="0"/>
                <a:cs typeface="Arial" panose="020B0604020202020204" pitchFamily="34" charset="0"/>
              </a:rPr>
              <a:t>Internal Challenge</a:t>
            </a:r>
          </a:p>
        </p:txBody>
      </p:sp>
    </p:spTree>
    <p:extLst>
      <p:ext uri="{BB962C8B-B14F-4D97-AF65-F5344CB8AC3E}">
        <p14:creationId xmlns:p14="http://schemas.microsoft.com/office/powerpoint/2010/main" val="158048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D96BB-9315-0B46-9295-319F0279D948}"/>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GDS / EHRC Compliance</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9B56DE0-5FC7-9846-B509-8D56BB329104}"/>
              </a:ext>
            </a:extLst>
          </p:cNvPr>
          <p:cNvSpPr>
            <a:spLocks noGrp="1"/>
          </p:cNvSpPr>
          <p:nvPr>
            <p:ph idx="1"/>
          </p:nvPr>
        </p:nvSpPr>
        <p:spPr/>
        <p:txBody>
          <a:bodyPr>
            <a:noAutofit/>
          </a:bodyPr>
          <a:lstStyle/>
          <a:p>
            <a:pPr marL="0" indent="0" fontAlgn="base">
              <a:buNone/>
            </a:pPr>
            <a:r>
              <a:rPr lang="en-GB" b="1" dirty="0">
                <a:latin typeface="Arial" panose="020B0604020202020204" pitchFamily="34" charset="0"/>
                <a:cs typeface="Arial" panose="020B0604020202020204" pitchFamily="34" charset="0"/>
              </a:rPr>
              <a:t>Risk</a:t>
            </a:r>
          </a:p>
          <a:p>
            <a:pPr fontAlgn="base"/>
            <a:r>
              <a:rPr lang="en-GB" dirty="0">
                <a:latin typeface="Arial" panose="020B0604020202020204" pitchFamily="34" charset="0"/>
                <a:cs typeface="Arial" panose="020B0604020202020204" pitchFamily="34" charset="0"/>
              </a:rPr>
              <a:t>If you fail to demonstrate adequate documentation or progress of your accessibility journey they may:</a:t>
            </a:r>
          </a:p>
          <a:p>
            <a:pPr lvl="1" fontAlgn="base"/>
            <a:r>
              <a:rPr lang="en-GB" sz="2800" dirty="0">
                <a:latin typeface="Arial" panose="020B0604020202020204" pitchFamily="34" charset="0"/>
                <a:cs typeface="Arial" panose="020B0604020202020204" pitchFamily="34" charset="0"/>
              </a:rPr>
              <a:t> impose further specific remedial actions</a:t>
            </a:r>
          </a:p>
          <a:p>
            <a:pPr lvl="1" fontAlgn="base"/>
            <a:r>
              <a:rPr lang="en-GB" sz="2800" dirty="0">
                <a:latin typeface="Arial" panose="020B0604020202020204" pitchFamily="34" charset="0"/>
                <a:cs typeface="Arial" panose="020B0604020202020204" pitchFamily="34" charset="0"/>
              </a:rPr>
              <a:t>unlimited damages fine in the same manner as the Equality Act. </a:t>
            </a:r>
          </a:p>
          <a:p>
            <a:pPr marL="457200" lvl="1" indent="0" fontAlgn="base">
              <a:buNone/>
            </a:pPr>
            <a:endParaRPr lang="en-GB" sz="2800" dirty="0">
              <a:latin typeface="Arial" panose="020B0604020202020204" pitchFamily="34" charset="0"/>
              <a:cs typeface="Arial" panose="020B0604020202020204" pitchFamily="34" charset="0"/>
            </a:endParaRPr>
          </a:p>
          <a:p>
            <a:pPr marL="0" indent="0" fontAlgn="base">
              <a:buNone/>
            </a:pPr>
            <a:r>
              <a:rPr lang="en-GB" dirty="0">
                <a:latin typeface="Arial" panose="020B0604020202020204" pitchFamily="34" charset="0"/>
                <a:cs typeface="Arial" panose="020B0604020202020204" pitchFamily="34" charset="0"/>
              </a:rPr>
              <a:t>(NOTE: With WCAG compliance now defined as the standard of reasonable adjustment in the 2018 regulations, it can be an open and shut case of demonstrating your organisations failure to make reasonable adjustments.)</a:t>
            </a:r>
          </a:p>
          <a:p>
            <a:pPr marL="0" indent="0">
              <a:buNone/>
            </a:pPr>
            <a:endParaRPr lang="en-GB"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174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AAF7-59E5-FF4F-9096-466325E9EB99}"/>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Secondary Challenge</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45F5736-47E4-4049-9C33-719AB9AAC28D}"/>
              </a:ext>
            </a:extLst>
          </p:cNvPr>
          <p:cNvSpPr>
            <a:spLocks noGrp="1"/>
          </p:cNvSpPr>
          <p:nvPr>
            <p:ph idx="1"/>
          </p:nvPr>
        </p:nvSpPr>
        <p:spPr/>
        <p:txBody>
          <a:bodyPr>
            <a:noAutofit/>
          </a:bodyPr>
          <a:lstStyle/>
          <a:p>
            <a:pPr fontAlgn="base">
              <a:lnSpc>
                <a:spcPct val="120000"/>
              </a:lnSpc>
            </a:pPr>
            <a:r>
              <a:rPr lang="en-GB" sz="2400" dirty="0">
                <a:latin typeface="Arial" panose="020B0604020202020204" pitchFamily="34" charset="0"/>
                <a:cs typeface="Arial" panose="020B0604020202020204" pitchFamily="34" charset="0"/>
              </a:rPr>
              <a:t>Challenges by members of the public through Freedom of Information (FOI). </a:t>
            </a:r>
          </a:p>
          <a:p>
            <a:pPr fontAlgn="base">
              <a:lnSpc>
                <a:spcPct val="120000"/>
              </a:lnSpc>
            </a:pPr>
            <a:r>
              <a:rPr lang="en-GB" sz="2400" dirty="0">
                <a:latin typeface="Arial" panose="020B0604020202020204" pitchFamily="34" charset="0"/>
                <a:cs typeface="Arial" panose="020B0604020202020204" pitchFamily="34" charset="0"/>
              </a:rPr>
              <a:t>From September 2019, it will be extremely easy for any member of the public to request: your accessibility statement, info on your auditing process, results of audits, remedial action plans. </a:t>
            </a:r>
          </a:p>
          <a:p>
            <a:pPr fontAlgn="base">
              <a:lnSpc>
                <a:spcPct val="120000"/>
              </a:lnSpc>
            </a:pPr>
            <a:r>
              <a:rPr lang="en-GB" sz="2400" dirty="0">
                <a:latin typeface="Arial" panose="020B0604020202020204" pitchFamily="34" charset="0"/>
                <a:cs typeface="Arial" panose="020B0604020202020204" pitchFamily="34" charset="0"/>
              </a:rPr>
              <a:t>If you cannot demonstrate WCAG compliance or the supporting documentation to demonstrate you are actively resolving the problems, you  risk an Equality Act challenge with unlimited damages, for your failure to meet reasonable adjustments.</a:t>
            </a:r>
          </a:p>
        </p:txBody>
      </p:sp>
    </p:spTree>
    <p:extLst>
      <p:ext uri="{BB962C8B-B14F-4D97-AF65-F5344CB8AC3E}">
        <p14:creationId xmlns:p14="http://schemas.microsoft.com/office/powerpoint/2010/main" val="3933729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F427C-6E10-1E44-85AF-0408CB715D47}"/>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Internal Challenge</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FA7A30-EF57-0C4F-BEE1-E528C5768191}"/>
              </a:ext>
            </a:extLst>
          </p:cNvPr>
          <p:cNvSpPr>
            <a:spLocks noGrp="1"/>
          </p:cNvSpPr>
          <p:nvPr>
            <p:ph idx="1"/>
          </p:nvPr>
        </p:nvSpPr>
        <p:spPr/>
        <p:txBody>
          <a:bodyPr/>
          <a:lstStyle/>
          <a:p>
            <a:r>
              <a:rPr lang="en-GB" dirty="0">
                <a:latin typeface="Arial" panose="020B0604020202020204" pitchFamily="34" charset="0"/>
                <a:cs typeface="Arial" panose="020B0604020202020204" pitchFamily="34" charset="0"/>
              </a:rPr>
              <a:t>Risk of internal Equality Act challenges from staff. </a:t>
            </a:r>
          </a:p>
          <a:p>
            <a:r>
              <a:rPr lang="en-GB" dirty="0">
                <a:latin typeface="Arial" panose="020B0604020202020204" pitchFamily="34" charset="0"/>
                <a:cs typeface="Arial" panose="020B0604020202020204" pitchFamily="34" charset="0"/>
              </a:rPr>
              <a:t>As accessibility becomes a more mainstream topic and staff become skilled in delivery accessible services, there may be more Equality Act challenges relating to internal systems that are not accessible.</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2879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0D61F-849A-2A43-86C2-4A55FC14E035}"/>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What actions need to be taken</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E8F4C01-2EDE-334A-9576-4E2980241842}"/>
              </a:ext>
            </a:extLst>
          </p:cNvPr>
          <p:cNvSpPr>
            <a:spLocks noGrp="1"/>
          </p:cNvSpPr>
          <p:nvPr>
            <p:ph idx="1"/>
          </p:nvPr>
        </p:nvSpPr>
        <p:spPr/>
        <p:txBody>
          <a:bodyPr>
            <a:normAutofit fontScale="92500"/>
          </a:bodyPr>
          <a:lstStyle/>
          <a:p>
            <a:r>
              <a:rPr lang="en-GB" sz="3600" dirty="0">
                <a:latin typeface="Arial" panose="020B0604020202020204" pitchFamily="34" charset="0"/>
                <a:cs typeface="Arial" panose="020B0604020202020204" pitchFamily="34" charset="0"/>
              </a:rPr>
              <a:t>Delivery of Accessibility Statements for your services</a:t>
            </a:r>
          </a:p>
          <a:p>
            <a:endParaRPr lang="en-GB" sz="3600" dirty="0">
              <a:latin typeface="Arial" panose="020B0604020202020204" pitchFamily="34" charset="0"/>
              <a:cs typeface="Arial" panose="020B0604020202020204" pitchFamily="34" charset="0"/>
            </a:endParaRPr>
          </a:p>
          <a:p>
            <a:r>
              <a:rPr lang="en-GB" sz="3600" b="0" dirty="0">
                <a:effectLst/>
                <a:latin typeface="Arial" panose="020B0604020202020204" pitchFamily="34" charset="0"/>
                <a:cs typeface="Arial" panose="020B0604020202020204" pitchFamily="34" charset="0"/>
              </a:rPr>
              <a:t>Changes to Procurement</a:t>
            </a:r>
          </a:p>
          <a:p>
            <a:endParaRPr lang="en-GB" sz="3600" b="0" dirty="0">
              <a:effectLst/>
              <a:latin typeface="Arial" panose="020B0604020202020204" pitchFamily="34" charset="0"/>
              <a:cs typeface="Arial" panose="020B0604020202020204" pitchFamily="34" charset="0"/>
            </a:endParaRPr>
          </a:p>
          <a:p>
            <a:r>
              <a:rPr lang="en-GB" sz="3600" b="0" dirty="0">
                <a:effectLst/>
                <a:latin typeface="Arial" panose="020B0604020202020204" pitchFamily="34" charset="0"/>
                <a:cs typeface="Arial" panose="020B0604020202020204" pitchFamily="34" charset="0"/>
              </a:rPr>
              <a:t>Identify Existing Web Estate</a:t>
            </a:r>
          </a:p>
          <a:p>
            <a:endParaRPr lang="en-GB" sz="3600" b="0" dirty="0">
              <a:effectLst/>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Accessibility Auditing and Remedial Action</a:t>
            </a:r>
            <a:endParaRPr lang="en-GB" sz="36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1712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AED54-122F-9948-AE29-8C36A16F8F77}"/>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Accessibility Statement</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7FB08E5-9AD0-6D42-BD4F-997197166A62}"/>
              </a:ext>
            </a:extLst>
          </p:cNvPr>
          <p:cNvSpPr>
            <a:spLocks noGrp="1"/>
          </p:cNvSpPr>
          <p:nvPr>
            <p:ph idx="1"/>
          </p:nvPr>
        </p:nvSpPr>
        <p:spPr/>
        <p:txBody>
          <a:bodyPr>
            <a:normAutofit fontScale="77500" lnSpcReduction="20000"/>
          </a:bodyPr>
          <a:lstStyle/>
          <a:p>
            <a:pPr marL="0" indent="0">
              <a:buNone/>
            </a:pPr>
            <a:r>
              <a:rPr lang="en-GB" sz="3100" dirty="0"/>
              <a:t>The accessibility statement must include:</a:t>
            </a:r>
          </a:p>
          <a:p>
            <a:pPr fontAlgn="base"/>
            <a:r>
              <a:rPr lang="en-GB" sz="3100" dirty="0"/>
              <a:t>an explanation of content that is not accessible and why;</a:t>
            </a:r>
          </a:p>
          <a:p>
            <a:pPr fontAlgn="base"/>
            <a:r>
              <a:rPr lang="en-GB" sz="3100" dirty="0"/>
              <a:t>where appropriate, a description of any accessible alternatives provided;</a:t>
            </a:r>
          </a:p>
          <a:p>
            <a:pPr fontAlgn="base"/>
            <a:r>
              <a:rPr lang="en-GB" sz="3100" dirty="0"/>
              <a:t>a description of, and a link to, a contact form which enables a person to—</a:t>
            </a:r>
          </a:p>
          <a:p>
            <a:pPr lvl="1" fontAlgn="base"/>
            <a:r>
              <a:rPr lang="en-GB" sz="3100" dirty="0"/>
              <a:t>notify the public sector body of any failure of its website or mobile application to comply with the accessibility requirement; and</a:t>
            </a:r>
          </a:p>
          <a:p>
            <a:pPr lvl="1" fontAlgn="base"/>
            <a:r>
              <a:rPr lang="en-GB" sz="3100" dirty="0"/>
              <a:t>request details of the information excluded under </a:t>
            </a:r>
            <a:r>
              <a:rPr lang="en-GB" sz="3100" u="sng" dirty="0">
                <a:hlinkClick r:id="rId3"/>
              </a:rPr>
              <a:t>regulation 4(2)</a:t>
            </a:r>
            <a:r>
              <a:rPr lang="en-GB" sz="3100" dirty="0"/>
              <a:t> and </a:t>
            </a:r>
            <a:r>
              <a:rPr lang="en-GB" sz="3100" u="sng" dirty="0">
                <a:hlinkClick r:id="rId4"/>
              </a:rPr>
              <a:t>regulation 7(4)</a:t>
            </a:r>
            <a:r>
              <a:rPr lang="en-GB" sz="3100" dirty="0"/>
              <a:t>; and</a:t>
            </a:r>
          </a:p>
          <a:p>
            <a:pPr fontAlgn="base"/>
            <a:r>
              <a:rPr lang="en-GB" sz="3100" dirty="0"/>
              <a:t>a link to the enforcement procedure set out in Part 5 of these Regulations to which recourse may be had in the event of an unsatisfactory response to the notification or the request.</a:t>
            </a:r>
          </a:p>
          <a:p>
            <a:pPr marL="0" indent="0" fontAlgn="base">
              <a:buNone/>
            </a:pPr>
            <a:endParaRPr lang="en-GB" dirty="0">
              <a:latin typeface="Arial" panose="020B0604020202020204" pitchFamily="34" charset="0"/>
              <a:cs typeface="Arial" panose="020B0604020202020204" pitchFamily="34" charset="0"/>
            </a:endParaRPr>
          </a:p>
          <a:p>
            <a:pPr marL="0" indent="0" fontAlgn="base">
              <a:buNone/>
            </a:pPr>
            <a:r>
              <a:rPr lang="en-GB" dirty="0">
                <a:latin typeface="Arial" panose="020B0604020202020204" pitchFamily="34" charset="0"/>
                <a:cs typeface="Arial" panose="020B0604020202020204" pitchFamily="34" charset="0"/>
              </a:rPr>
              <a:t>Must be published by September 2019</a:t>
            </a:r>
            <a:endParaRPr lang="en-GB"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0226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971</Words>
  <Application>Microsoft Office PowerPoint</Application>
  <PresentationFormat>Widescreen</PresentationFormat>
  <Paragraphs>96</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Engaging Management in Digital Accessibility action</vt:lpstr>
      <vt:lpstr>What are the regulations</vt:lpstr>
      <vt:lpstr>Timeline</vt:lpstr>
      <vt:lpstr>Organisational Risks </vt:lpstr>
      <vt:lpstr>GDS / EHRC Compliance </vt:lpstr>
      <vt:lpstr>Secondary Challenge </vt:lpstr>
      <vt:lpstr>Internal Challenge </vt:lpstr>
      <vt:lpstr>What actions need to be taken </vt:lpstr>
      <vt:lpstr>Accessibility Statement </vt:lpstr>
      <vt:lpstr>Changes to procurement </vt:lpstr>
      <vt:lpstr>Identify existing web estate </vt:lpstr>
      <vt:lpstr>Auditing and remedial action </vt:lpstr>
      <vt:lpstr>What we need from you to mitigate these risks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Management in Digital Accessibility action</dc:title>
  <dc:creator>B.Watson</dc:creator>
  <cp:lastModifiedBy>Rhodes, George - ST INF</cp:lastModifiedBy>
  <cp:revision>9</cp:revision>
  <dcterms:created xsi:type="dcterms:W3CDTF">2019-07-23T12:44:35Z</dcterms:created>
  <dcterms:modified xsi:type="dcterms:W3CDTF">2019-07-24T09:40:06Z</dcterms:modified>
</cp:coreProperties>
</file>