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80" r:id="rId4"/>
    <p:sldId id="258" r:id="rId5"/>
    <p:sldId id="260" r:id="rId6"/>
    <p:sldId id="261" r:id="rId7"/>
    <p:sldId id="266" r:id="rId8"/>
    <p:sldId id="267" r:id="rId9"/>
    <p:sldId id="268" r:id="rId10"/>
    <p:sldId id="270" r:id="rId11"/>
    <p:sldId id="272" r:id="rId12"/>
    <p:sldId id="271" r:id="rId13"/>
    <p:sldId id="273" r:id="rId14"/>
    <p:sldId id="294" r:id="rId15"/>
    <p:sldId id="292" r:id="rId16"/>
    <p:sldId id="279" r:id="rId17"/>
    <p:sldId id="283" r:id="rId18"/>
    <p:sldId id="274" r:id="rId19"/>
    <p:sldId id="275" r:id="rId20"/>
    <p:sldId id="276" r:id="rId21"/>
    <p:sldId id="295"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2AE565-18A5-4062-8A43-840FEF818E5C}">
  <a:tblStyle styleId="{AA2AE565-18A5-4062-8A43-840FEF818E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57317"/>
  </p:normalViewPr>
  <p:slideViewPr>
    <p:cSldViewPr snapToGrid="0" snapToObjects="1">
      <p:cViewPr varScale="1">
        <p:scale>
          <a:sx n="62" d="100"/>
          <a:sy n="62" d="100"/>
        </p:scale>
        <p:origin x="2688" y="184"/>
      </p:cViewPr>
      <p:guideLst/>
    </p:cSldViewPr>
  </p:slideViewPr>
  <p:outlineViewPr>
    <p:cViewPr>
      <p:scale>
        <a:sx n="33" d="100"/>
        <a:sy n="33" d="100"/>
      </p:scale>
      <p:origin x="0" y="-92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kent.ac.uk/studentsucces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kent.ac.uk/studentsupport/accessibility/alt-formats.html" TargetMode="External"/><Relationship Id="rId13" Type="http://schemas.openxmlformats.org/officeDocument/2006/relationships/hyperlink" Target="http://www.kent.ac.uk/teaching/assessment/" TargetMode="External"/><Relationship Id="rId3" Type="http://schemas.openxmlformats.org/officeDocument/2006/relationships/hyperlink" Target="https://www.kent.ac.uk/teaching/qa/codes/" TargetMode="External"/><Relationship Id="rId7" Type="http://schemas.openxmlformats.org/officeDocument/2006/relationships/hyperlink" Target="https://www.kent.ac.uk/library/staff/readinglists.html" TargetMode="External"/><Relationship Id="rId12" Type="http://schemas.openxmlformats.org/officeDocument/2006/relationships/hyperlink" Target="https://www.kent.ac.uk/elearning/files/moodle/accessibility-powerpoint.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kent.ac.uk/studentsupport/accessibility/accessible-resources.html" TargetMode="External"/><Relationship Id="rId11" Type="http://schemas.openxmlformats.org/officeDocument/2006/relationships/hyperlink" Target="https://www.kent.ac.uk/elearning/files/moodle/accessibility-word.pdf" TargetMode="External"/><Relationship Id="rId5" Type="http://schemas.openxmlformats.org/officeDocument/2006/relationships/hyperlink" Target="http://www.kent.ac.uk/tools" TargetMode="External"/><Relationship Id="rId10" Type="http://schemas.openxmlformats.org/officeDocument/2006/relationships/hyperlink" Target="https://www.kent.ac.uk/elearning/files/kentplayer/kentplayer-subfolders.pdf" TargetMode="External"/><Relationship Id="rId4" Type="http://schemas.openxmlformats.org/officeDocument/2006/relationships/hyperlink" Target="https://www.kent.ac.uk/studentsupport/accessibility/procurement.html" TargetMode="External"/><Relationship Id="rId9" Type="http://schemas.openxmlformats.org/officeDocument/2006/relationships/hyperlink" Target="https://www.kent.ac.uk/elearning/kentplayer/" TargetMode="External"/><Relationship Id="rId14" Type="http://schemas.openxmlformats.org/officeDocument/2006/relationships/hyperlink" Target="http://www.kent.ac.uk/teaching/assessment/?tab=learning-outcom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800" b="0" i="0" u="sng" strike="noStrike" cap="none" dirty="0">
                <a:solidFill>
                  <a:schemeClr val="hlink"/>
                </a:solidFill>
                <a:latin typeface="Calibri"/>
                <a:ea typeface="Arial"/>
                <a:cs typeface="Arial"/>
                <a:sym typeface="Arial"/>
                <a:hlinkClick r:id="rId3"/>
              </a:rPr>
              <a:t>Student Success Project</a:t>
            </a:r>
            <a:endParaRPr lang="en-GB" sz="800" b="0" i="0" u="sng" strike="noStrike" cap="none" dirty="0">
              <a:solidFill>
                <a:schemeClr val="hlink"/>
              </a:solidFill>
              <a:latin typeface="Calibri"/>
              <a:ea typeface="Arial"/>
              <a:cs typeface="Arial"/>
              <a:sym typeface="Arial"/>
            </a:endParaRPr>
          </a:p>
          <a:p>
            <a:pPr marL="0" lvl="0" indent="0" algn="l" rtl="0">
              <a:spcBef>
                <a:spcPts val="0"/>
              </a:spcBef>
              <a:spcAft>
                <a:spcPts val="0"/>
              </a:spcAft>
              <a:buNone/>
            </a:pPr>
            <a:endParaRPr dirty="0"/>
          </a:p>
        </p:txBody>
      </p:sp>
      <p:sp>
        <p:nvSpPr>
          <p:cNvPr id="199" name="Google Shape;19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Dark Blue - </a:t>
            </a:r>
            <a:r>
              <a:rPr lang="en-US" dirty="0"/>
              <a:t>Clicks to open alternative formats window</a:t>
            </a:r>
          </a:p>
          <a:p>
            <a:endParaRPr lang="en-US" dirty="0"/>
          </a:p>
          <a:p>
            <a:r>
              <a:rPr lang="en-US" dirty="0"/>
              <a:t>Light Blue  - Complete download</a:t>
            </a:r>
          </a:p>
          <a:p>
            <a:endParaRPr lang="en-US" dirty="0"/>
          </a:p>
          <a:p>
            <a:endParaRPr lang="en-GB"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24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84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3200"/>
              <a:buNone/>
            </a:pPr>
            <a:r>
              <a:rPr lang="en-GB" sz="1400" dirty="0">
                <a:latin typeface="Arial"/>
                <a:ea typeface="Arial"/>
                <a:cs typeface="Arial"/>
                <a:sym typeface="Arial"/>
              </a:rPr>
              <a:t>These stairs can just completely put a stop on my day and they make me really nervous, about the threat of falling down because they're all the same - same facing brick, there's no distinction between the stairs. I think it's something like the fact that I do get on with things so independently, and that such a small thing can jar me back into having to stop and go, oh I'm disabled, I'm going to have to go over here and do this. As opposed to if there were lines on it I’d just be continuing my day the same as everyone else. I guess that's kind of the big thing about accessibility: you just want to feel the same as everyone else.</a:t>
            </a:r>
            <a:endParaRPr sz="1400" dirty="0">
              <a:latin typeface="Arial"/>
              <a:ea typeface="Arial"/>
              <a:cs typeface="Arial"/>
              <a:sym typeface="Arial"/>
            </a:endParaRPr>
          </a:p>
          <a:p>
            <a:pPr marL="0" lvl="0" indent="0" algn="l" rtl="0">
              <a:lnSpc>
                <a:spcPct val="120000"/>
              </a:lnSpc>
              <a:spcBef>
                <a:spcPts val="0"/>
              </a:spcBef>
              <a:spcAft>
                <a:spcPts val="0"/>
              </a:spcAft>
              <a:buSzPts val="3200"/>
              <a:buNone/>
            </a:pPr>
            <a:endParaRPr sz="1400" dirty="0">
              <a:latin typeface="Arial"/>
              <a:ea typeface="Arial"/>
              <a:cs typeface="Arial"/>
              <a:sym typeface="Arial"/>
            </a:endParaRPr>
          </a:p>
          <a:p>
            <a:pPr marL="0" lvl="0" indent="0" algn="l" rtl="0">
              <a:spcBef>
                <a:spcPts val="0"/>
              </a:spcBef>
              <a:spcAft>
                <a:spcPts val="0"/>
              </a:spcAft>
              <a:buSzPts val="3200"/>
              <a:buNone/>
            </a:pPr>
            <a:r>
              <a:rPr lang="en-GB" sz="1400" dirty="0">
                <a:latin typeface="Arial"/>
                <a:ea typeface="Arial"/>
                <a:cs typeface="Arial"/>
                <a:sym typeface="Arial"/>
              </a:rPr>
              <a:t>This problem is being resolved in a very positive way with architects, estates and students working together to identify and test a range of solutions.</a:t>
            </a:r>
            <a:endParaRPr sz="1400" dirty="0">
              <a:latin typeface="Arial"/>
              <a:ea typeface="Arial"/>
              <a:cs typeface="Arial"/>
              <a:sym typeface="Arial"/>
            </a:endParaRPr>
          </a:p>
          <a:p>
            <a:pPr marL="0" lvl="0" indent="0" algn="l" rtl="0">
              <a:spcBef>
                <a:spcPts val="1000"/>
              </a:spcBef>
              <a:spcAft>
                <a:spcPts val="0"/>
              </a:spcAft>
              <a:buSzPts val="3200"/>
              <a:buNone/>
            </a:pPr>
            <a:endParaRPr sz="1400" dirty="0">
              <a:latin typeface="Arial"/>
              <a:ea typeface="Arial"/>
              <a:cs typeface="Arial"/>
              <a:sym typeface="Arial"/>
            </a:endParaRPr>
          </a:p>
          <a:p>
            <a:pPr marL="0" lvl="0" indent="0" algn="l" rtl="0">
              <a:spcBef>
                <a:spcPts val="1000"/>
              </a:spcBef>
              <a:spcAft>
                <a:spcPts val="0"/>
              </a:spcAft>
              <a:buClr>
                <a:schemeClr val="dk1"/>
              </a:buClr>
              <a:buSzPts val="3200"/>
              <a:buFont typeface="Arial"/>
              <a:buNone/>
            </a:pPr>
            <a:r>
              <a:rPr lang="en-GB" sz="1400" dirty="0">
                <a:latin typeface="Arial"/>
                <a:ea typeface="Arial"/>
                <a:cs typeface="Arial"/>
                <a:sym typeface="Arial"/>
              </a:rPr>
              <a:t>This is typical of the University's approach to seeking feedback and then (crucially)  engaging with it meaningfully to make improvements.</a:t>
            </a: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p:txBody>
      </p:sp>
      <p:sp>
        <p:nvSpPr>
          <p:cNvPr id="227" name="Google Shape;22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5040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Transcript of Jisc and University of Kent Opera Project video 2.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Jonjo Brady</a:t>
            </a:r>
            <a:r>
              <a:rPr lang="en-GB" dirty="0"/>
              <a:t>: It's still interesting - the experience of being a disabled person, you know, living my life. I always look for that double-take when people realise I'm a human being. It's less and less for people of my age or people younger than me and more from people who have not experienced some one in a wheelchair before because then when they were growing up it was just not talked about. I’m Jonjo I have been at the University of Kent since 2011 as a student and now staff member, I currently work in the law school teaching undergraduate modules. There's the physical sort of obstacles which have never really been a problem on campus, I think more intellectual and social barriers were the ones that I faced - I guess by intellectual I mean access to learning itself and access to materials. In my first week I was freaking out at the time, now it's so much easier I can access the electronic law library and pop something up in seconds.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Louise Price</a:t>
            </a:r>
            <a:r>
              <a:rPr lang="en-GB" dirty="0"/>
              <a:t>: Our process very much makes inclusivity and accessibility part of the everyday process. It's ensuring that reading lists are as accessible to students with individual learning plans as they are to students without the plans. So we ensure that eBooks are linked directly to reading lists, this so that a student with an Inclusive Learning Plan (ILP) doesn't have to click through the catalogue. When they’re using the reading list they immediately click on the resource and it takes them straight to the book. The key is that there are no barriers to resources or to learning for any student for any reason and that's not having a big sign that says ‘we're accessible’ it just means that all of our processes are fused with accessibility.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Ben Breen</a:t>
            </a:r>
            <a:r>
              <a:rPr lang="en-GB" dirty="0"/>
              <a:t>: I'm Ben. I was a totally blind student at the University of Kent studying drama and theatre. I did a musical theatre/dance module and it's a module that most people would actually think would not necessarily work if you can't see - given that dance is a very visual format. It's mostly about muscle memory, the lecturer and workshop tutor was influential in actually making it work. Before class we would actually work through the steps that we would be learning that week, at times that would be physically placing my arms and my legs where they needed to be but other times it would be a case of (so I could understand the 2 motions) it would be sort of a practical example of how it should feel so that by the time we actually got to it in class I knew enough that I would be at a similar level - if not slightly above - my sighted peers.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Jacqui Double: </a:t>
            </a:r>
            <a:r>
              <a:rPr lang="en-GB" dirty="0"/>
              <a:t>It's one thing to write down a plan of what you need to do to make things accessible for students or for an individual; it's a completely different thing to stand up and actually make the plan live. I think what we did is project forward, looking in detail with teaching staff and with myself and with the student where we thought there might be flashpoints, difficulties and creatively put some ideas in place of how we could make that work for the student without them noticing that we were putting all that work in upfront. It was coming from a real lived experience rather than someone trying to work out what might happen.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Jonjo Brady</a:t>
            </a:r>
            <a:r>
              <a:rPr lang="en-GB" dirty="0"/>
              <a:t>: There have been initiatives in the past where we tried to enforce these things but that didn't work because it's more than just about, you know, begrudgingly doing things. It's about creating this culture that it is normal to do it.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Louise Price</a:t>
            </a:r>
            <a:r>
              <a:rPr lang="en-GB" dirty="0"/>
              <a:t>: Accessibility is not other, it's not something that we do as well as what we do, it is what we do. So what we've done is make it just part of the everyday process, it isn't something that is going to take people out of a team or take hours of work, it can be embedded into your current processes.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Link to full transcript of video: https://www.kent.ac.uk/studentsupport/accessibility/documents/operavidtranscript2.pdf </a:t>
            </a: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In a Kent context (mapping the Edinburgh adjustments to Kent ILP terminology) this would account for 2674 separate ILP entries for the above commonly recommended ILP adjustments.</a:t>
            </a:r>
            <a:endParaRPr dirty="0"/>
          </a:p>
          <a:p>
            <a:pPr marL="0" lvl="0" indent="0" algn="l" rtl="0">
              <a:spcBef>
                <a:spcPts val="0"/>
              </a:spcBef>
              <a:spcAft>
                <a:spcPts val="0"/>
              </a:spcAft>
              <a:buNone/>
            </a:pPr>
            <a:endParaRPr dirty="0"/>
          </a:p>
        </p:txBody>
      </p:sp>
      <p:sp>
        <p:nvSpPr>
          <p:cNvPr id="171" name="Google Shape;17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dirty="0">
                <a:solidFill>
                  <a:schemeClr val="dk1"/>
                </a:solidFill>
                <a:latin typeface="Calibri"/>
                <a:ea typeface="Calibri"/>
                <a:cs typeface="Calibri"/>
                <a:sym typeface="Calibri"/>
              </a:rPr>
              <a:t>Why you should use KIPs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to improve the learning environment for all students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to reduce the need for retrospective adjustments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to lessen the reliance upon Inclusive Learning Plans (ILPs)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KIPs reinforce the measures for inclusive module design in the </a:t>
            </a:r>
            <a:r>
              <a:rPr lang="en-GB" sz="1200" b="0" i="0" u="sng" strike="noStrike" dirty="0">
                <a:solidFill>
                  <a:schemeClr val="hlink"/>
                </a:solidFill>
                <a:latin typeface="Calibri"/>
                <a:ea typeface="Calibri"/>
                <a:cs typeface="Calibri"/>
                <a:sym typeface="Calibri"/>
                <a:hlinkClick r:id="rId3"/>
              </a:rPr>
              <a:t>Code of Practice for Quality Assurance: ANNEX B: Approval and Withdrawal of Modules (Appendix A)</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dirty="0"/>
          </a:p>
          <a:p>
            <a:pPr marL="0" marR="0" lvl="0" indent="0" algn="l" rtl="0">
              <a:lnSpc>
                <a:spcPct val="100000"/>
              </a:lnSpc>
              <a:spcBef>
                <a:spcPts val="0"/>
              </a:spcBef>
              <a:spcAft>
                <a:spcPts val="0"/>
              </a:spcAft>
              <a:buClr>
                <a:schemeClr val="dk1"/>
              </a:buClr>
              <a:buSzPts val="3200"/>
              <a:buFont typeface="Calibri"/>
              <a:buNone/>
            </a:pPr>
            <a:r>
              <a:rPr lang="en-GB" sz="3200" dirty="0"/>
              <a:t>KIPs reinforce the measures for inclusive module design in the </a:t>
            </a:r>
            <a:r>
              <a:rPr lang="en-GB" sz="3200" u="sng" dirty="0">
                <a:solidFill>
                  <a:schemeClr val="hlink"/>
                </a:solidFill>
                <a:hlinkClick r:id="rId3"/>
              </a:rPr>
              <a:t>Code of Practice for Quality Assurance: ANNEX B: Approval and Withdrawal of Modules (Appendix A)</a:t>
            </a:r>
            <a:endParaRPr sz="3600" dirty="0">
              <a:solidFill>
                <a:schemeClr val="dk1"/>
              </a:solidFill>
              <a:latin typeface="Arial"/>
              <a:ea typeface="Arial"/>
              <a:cs typeface="Arial"/>
              <a:sym typeface="Arial"/>
            </a:endParaRPr>
          </a:p>
          <a:p>
            <a:pPr marL="0" lvl="0" indent="0" algn="l" rtl="0">
              <a:spcBef>
                <a:spcPts val="0"/>
              </a:spcBef>
              <a:spcAft>
                <a:spcPts val="0"/>
              </a:spcAft>
              <a:buNone/>
            </a:pPr>
            <a:endParaRPr sz="3200" b="0" dirty="0">
              <a:solidFill>
                <a:schemeClr val="dk1"/>
              </a:solidFill>
              <a:latin typeface="Arial"/>
              <a:ea typeface="Arial"/>
              <a:cs typeface="Arial"/>
              <a:sym typeface="Arial"/>
            </a:endParaRPr>
          </a:p>
          <a:p>
            <a:pPr marL="0" lvl="0" indent="0" algn="l" rtl="0">
              <a:spcBef>
                <a:spcPts val="0"/>
              </a:spcBef>
              <a:spcAft>
                <a:spcPts val="0"/>
              </a:spcAft>
              <a:buNone/>
            </a:pPr>
            <a:r>
              <a:rPr lang="en-GB" sz="3200" b="0" dirty="0">
                <a:solidFill>
                  <a:schemeClr val="dk1"/>
                </a:solidFill>
                <a:latin typeface="Arial"/>
                <a:ea typeface="Arial"/>
                <a:cs typeface="Arial"/>
                <a:sym typeface="Arial"/>
              </a:rPr>
              <a:t>Give preference to electronic (‘born-digital’) resources that meet minimal </a:t>
            </a:r>
            <a:r>
              <a:rPr lang="en-GB" sz="3200" b="0" u="sng" dirty="0">
                <a:solidFill>
                  <a:schemeClr val="hlink"/>
                </a:solidFill>
                <a:latin typeface="Arial"/>
                <a:ea typeface="Arial"/>
                <a:cs typeface="Arial"/>
                <a:sym typeface="Arial"/>
                <a:hlinkClick r:id="rId4"/>
              </a:rPr>
              <a:t>accessibility standards</a:t>
            </a:r>
            <a:r>
              <a:rPr lang="en-GB" sz="3200" b="0" dirty="0">
                <a:solidFill>
                  <a:schemeClr val="dk1"/>
                </a:solidFill>
                <a:latin typeface="Arial"/>
                <a:ea typeface="Arial"/>
                <a:cs typeface="Arial"/>
                <a:sym typeface="Arial"/>
              </a:rPr>
              <a:t> and support the use of </a:t>
            </a:r>
            <a:r>
              <a:rPr lang="en-GB" sz="3200" b="0" u="sng" dirty="0">
                <a:solidFill>
                  <a:schemeClr val="hlink"/>
                </a:solidFill>
                <a:latin typeface="Arial"/>
                <a:ea typeface="Arial"/>
                <a:cs typeface="Arial"/>
                <a:sym typeface="Arial"/>
                <a:hlinkClick r:id="rId5"/>
              </a:rPr>
              <a:t>productivity tools (assistive technologies)</a:t>
            </a:r>
            <a:r>
              <a:rPr lang="en-GB" sz="3200" b="0" dirty="0">
                <a:solidFill>
                  <a:schemeClr val="dk1"/>
                </a:solidFill>
                <a:latin typeface="Arial"/>
                <a:ea typeface="Arial"/>
                <a:cs typeface="Arial"/>
                <a:sym typeface="Arial"/>
              </a:rPr>
              <a:t>.</a:t>
            </a:r>
            <a:endParaRPr dirty="0"/>
          </a:p>
          <a:p>
            <a:pPr marL="0" lvl="0" indent="0" algn="l" rtl="0">
              <a:spcBef>
                <a:spcPts val="0"/>
              </a:spcBef>
              <a:spcAft>
                <a:spcPts val="0"/>
              </a:spcAft>
              <a:buNone/>
            </a:pPr>
            <a:r>
              <a:rPr lang="en-GB" sz="3200" b="0" dirty="0">
                <a:solidFill>
                  <a:schemeClr val="dk1"/>
                </a:solidFill>
                <a:latin typeface="Arial"/>
                <a:ea typeface="Arial"/>
                <a:cs typeface="Arial"/>
                <a:sym typeface="Arial"/>
              </a:rPr>
              <a:t>Make module outlines </a:t>
            </a:r>
            <a:r>
              <a:rPr lang="en-GB" sz="3200" b="0" u="sng" dirty="0">
                <a:solidFill>
                  <a:schemeClr val="hlink"/>
                </a:solidFill>
                <a:latin typeface="Arial"/>
                <a:ea typeface="Arial"/>
                <a:cs typeface="Arial"/>
                <a:sym typeface="Arial"/>
                <a:hlinkClick r:id="rId6"/>
              </a:rPr>
              <a:t>accessible</a:t>
            </a:r>
            <a:r>
              <a:rPr lang="en-GB" sz="3200" b="0" dirty="0">
                <a:solidFill>
                  <a:schemeClr val="dk1"/>
                </a:solidFill>
                <a:latin typeface="Arial"/>
                <a:ea typeface="Arial"/>
                <a:cs typeface="Arial"/>
                <a:sym typeface="Arial"/>
              </a:rPr>
              <a:t> electronically (e.g. via Moodle) at least 4 weeks before the module starts</a:t>
            </a:r>
            <a:r>
              <a:rPr lang="en-GB" sz="3200" dirty="0">
                <a:latin typeface="Arial"/>
                <a:ea typeface="Arial"/>
                <a:cs typeface="Arial"/>
                <a:sym typeface="Arial"/>
              </a:rPr>
              <a:t>:</a:t>
            </a:r>
            <a:endParaRPr dirty="0"/>
          </a:p>
          <a:p>
            <a:pPr marL="457200" lvl="1" indent="0" algn="l" rtl="0">
              <a:spcBef>
                <a:spcPts val="0"/>
              </a:spcBef>
              <a:spcAft>
                <a:spcPts val="0"/>
              </a:spcAft>
              <a:buNone/>
            </a:pPr>
            <a:r>
              <a:rPr lang="en-GB" sz="2800" b="0" dirty="0">
                <a:solidFill>
                  <a:schemeClr val="dk1"/>
                </a:solidFill>
                <a:latin typeface="Arial"/>
                <a:ea typeface="Arial"/>
                <a:cs typeface="Arial"/>
                <a:sym typeface="Arial"/>
              </a:rPr>
              <a:t>Reading list – core texts – periodicals, web links etc. could be added dynamically where they are available electronically.</a:t>
            </a:r>
            <a:endParaRPr dirty="0"/>
          </a:p>
          <a:p>
            <a:pPr marL="457200" lvl="1" indent="0" algn="l" rtl="0">
              <a:spcBef>
                <a:spcPts val="0"/>
              </a:spcBef>
              <a:spcAft>
                <a:spcPts val="0"/>
              </a:spcAft>
              <a:buNone/>
            </a:pPr>
            <a:r>
              <a:rPr lang="en-GB" sz="2800" b="0" dirty="0">
                <a:solidFill>
                  <a:schemeClr val="dk1"/>
                </a:solidFill>
                <a:latin typeface="Arial"/>
                <a:ea typeface="Arial"/>
                <a:cs typeface="Arial"/>
                <a:sym typeface="Arial"/>
              </a:rPr>
              <a:t>Learning outcomes and assessment methods.</a:t>
            </a:r>
            <a:endParaRPr dirty="0"/>
          </a:p>
          <a:p>
            <a:pPr marL="457200" lvl="1" indent="0" algn="l" rtl="0">
              <a:spcBef>
                <a:spcPts val="0"/>
              </a:spcBef>
              <a:spcAft>
                <a:spcPts val="0"/>
              </a:spcAft>
              <a:buNone/>
            </a:pPr>
            <a:endParaRPr sz="2800" b="0" dirty="0">
              <a:solidFill>
                <a:schemeClr val="dk1"/>
              </a:solidFill>
              <a:latin typeface="Arial"/>
              <a:ea typeface="Arial"/>
              <a:cs typeface="Arial"/>
              <a:sym typeface="Arial"/>
            </a:endParaRPr>
          </a:p>
          <a:p>
            <a:pPr marL="0" lvl="0" indent="0" algn="l" rtl="0">
              <a:spcBef>
                <a:spcPts val="0"/>
              </a:spcBef>
              <a:spcAft>
                <a:spcPts val="0"/>
              </a:spcAft>
              <a:buNone/>
            </a:pPr>
            <a:r>
              <a:rPr lang="en-GB" sz="3200" b="0" dirty="0">
                <a:solidFill>
                  <a:schemeClr val="dk1"/>
                </a:solidFill>
                <a:latin typeface="Arial"/>
                <a:ea typeface="Arial"/>
                <a:cs typeface="Arial"/>
                <a:sym typeface="Arial"/>
              </a:rPr>
              <a:t>Make lecture/seminar slides </a:t>
            </a:r>
            <a:r>
              <a:rPr lang="en-GB" sz="3200" b="0" u="sng" dirty="0">
                <a:solidFill>
                  <a:schemeClr val="hlink"/>
                </a:solidFill>
                <a:latin typeface="Arial"/>
                <a:ea typeface="Arial"/>
                <a:cs typeface="Arial"/>
                <a:sym typeface="Arial"/>
                <a:hlinkClick r:id="rId6"/>
              </a:rPr>
              <a:t>accessible</a:t>
            </a:r>
            <a:r>
              <a:rPr lang="en-GB" sz="3200" b="0" dirty="0">
                <a:solidFill>
                  <a:schemeClr val="dk1"/>
                </a:solidFill>
                <a:latin typeface="Arial"/>
                <a:ea typeface="Arial"/>
                <a:cs typeface="Arial"/>
                <a:sym typeface="Arial"/>
              </a:rPr>
              <a:t> electronically (e.g. via Moodle) at least 24 hours before the session to enable all students to prepare (particularly students with notetaking difficulties).</a:t>
            </a:r>
            <a:endParaRPr dirty="0"/>
          </a:p>
          <a:p>
            <a:pPr marL="0" lvl="0" indent="0" algn="l" rtl="0">
              <a:spcBef>
                <a:spcPts val="0"/>
              </a:spcBef>
              <a:spcAft>
                <a:spcPts val="0"/>
              </a:spcAft>
              <a:buNone/>
            </a:pPr>
            <a:r>
              <a:rPr lang="en-GB" sz="3200" dirty="0">
                <a:latin typeface="Arial"/>
                <a:ea typeface="Arial"/>
                <a:cs typeface="Arial"/>
                <a:sym typeface="Arial"/>
              </a:rPr>
              <a:t>Make prioritised </a:t>
            </a:r>
            <a:r>
              <a:rPr lang="en-GB" sz="3200" u="sng" dirty="0">
                <a:solidFill>
                  <a:schemeClr val="hlink"/>
                </a:solidFill>
                <a:latin typeface="Arial"/>
                <a:ea typeface="Arial"/>
                <a:cs typeface="Arial"/>
                <a:sym typeface="Arial"/>
                <a:hlinkClick r:id="rId7"/>
              </a:rPr>
              <a:t>reading lists</a:t>
            </a:r>
            <a:r>
              <a:rPr lang="en-GB" sz="3200" dirty="0">
                <a:latin typeface="Arial"/>
                <a:ea typeface="Arial"/>
                <a:cs typeface="Arial"/>
                <a:sym typeface="Arial"/>
              </a:rPr>
              <a:t> available at least 4 weeks in advance to accommodate the provision of </a:t>
            </a:r>
            <a:r>
              <a:rPr lang="en-GB" sz="3200" u="sng" dirty="0">
                <a:solidFill>
                  <a:schemeClr val="hlink"/>
                </a:solidFill>
                <a:latin typeface="Arial"/>
                <a:ea typeface="Arial"/>
                <a:cs typeface="Arial"/>
                <a:sym typeface="Arial"/>
                <a:hlinkClick r:id="rId8"/>
              </a:rPr>
              <a:t>alternative formats</a:t>
            </a:r>
            <a:r>
              <a:rPr lang="en-GB" sz="3200" dirty="0">
                <a:latin typeface="Arial"/>
                <a:ea typeface="Arial"/>
                <a:cs typeface="Arial"/>
                <a:sym typeface="Arial"/>
              </a:rPr>
              <a:t> and support those with slow reading speed.</a:t>
            </a:r>
            <a:endParaRPr dirty="0"/>
          </a:p>
          <a:p>
            <a:pPr marL="457200" lvl="1" indent="0" algn="l" rtl="0">
              <a:spcBef>
                <a:spcPts val="0"/>
              </a:spcBef>
              <a:spcAft>
                <a:spcPts val="0"/>
              </a:spcAft>
              <a:buNone/>
            </a:pPr>
            <a:endParaRPr sz="2800" b="0" dirty="0">
              <a:solidFill>
                <a:schemeClr val="dk1"/>
              </a:solidFill>
              <a:latin typeface="Arial"/>
              <a:ea typeface="Arial"/>
              <a:cs typeface="Arial"/>
              <a:sym typeface="Arial"/>
            </a:endParaRPr>
          </a:p>
          <a:p>
            <a:pPr marL="0" lvl="0" indent="0" algn="l" rtl="0">
              <a:spcBef>
                <a:spcPts val="0"/>
              </a:spcBef>
              <a:spcAft>
                <a:spcPts val="0"/>
              </a:spcAft>
              <a:buNone/>
            </a:pPr>
            <a:r>
              <a:rPr lang="en-GB" sz="3600" dirty="0">
                <a:latin typeface="Arial"/>
                <a:ea typeface="Arial"/>
                <a:cs typeface="Arial"/>
                <a:sym typeface="Arial"/>
              </a:rPr>
              <a:t>Use </a:t>
            </a:r>
            <a:r>
              <a:rPr lang="en-GB" sz="3600" u="sng" dirty="0">
                <a:solidFill>
                  <a:schemeClr val="hlink"/>
                </a:solidFill>
                <a:latin typeface="Arial"/>
                <a:ea typeface="Arial"/>
                <a:cs typeface="Arial"/>
                <a:sym typeface="Arial"/>
                <a:hlinkClick r:id="rId9"/>
              </a:rPr>
              <a:t>lecture capture</a:t>
            </a:r>
            <a:r>
              <a:rPr lang="en-GB" sz="3600" dirty="0">
                <a:latin typeface="Arial"/>
                <a:ea typeface="Arial"/>
                <a:cs typeface="Arial"/>
                <a:sym typeface="Arial"/>
              </a:rPr>
              <a:t> to assist notetaking, ideally for everyone, but at least </a:t>
            </a:r>
            <a:r>
              <a:rPr lang="en-GB" sz="3600" u="sng" dirty="0">
                <a:solidFill>
                  <a:schemeClr val="hlink"/>
                </a:solidFill>
                <a:latin typeface="Arial"/>
                <a:ea typeface="Arial"/>
                <a:cs typeface="Arial"/>
                <a:sym typeface="Arial"/>
                <a:hlinkClick r:id="rId10"/>
              </a:rPr>
              <a:t>for students with relevant Inclusive Learning Plans (ILPs)</a:t>
            </a:r>
            <a:r>
              <a:rPr lang="en-GB" sz="3600" dirty="0">
                <a:latin typeface="Arial"/>
                <a:ea typeface="Arial"/>
                <a:cs typeface="Arial"/>
                <a:sym typeface="Arial"/>
              </a:rPr>
              <a:t>.</a:t>
            </a:r>
            <a:endParaRPr dirty="0"/>
          </a:p>
          <a:p>
            <a:pPr marL="0" lvl="0" indent="0" algn="l" rtl="0">
              <a:spcBef>
                <a:spcPts val="0"/>
              </a:spcBef>
              <a:spcAft>
                <a:spcPts val="0"/>
              </a:spcAft>
              <a:buNone/>
            </a:pPr>
            <a:endParaRPr sz="3600" dirty="0">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2: Make documents easy to navigate and understand.</a:t>
            </a:r>
            <a:endParaRPr dirty="0"/>
          </a:p>
          <a:p>
            <a:pPr marL="0" lvl="0" indent="0" algn="l" rtl="0">
              <a:spcBef>
                <a:spcPts val="0"/>
              </a:spcBef>
              <a:spcAft>
                <a:spcPts val="0"/>
              </a:spcAft>
              <a:buNone/>
            </a:pPr>
            <a:r>
              <a:rPr lang="en-GB" sz="3600" b="0" u="sng" dirty="0">
                <a:solidFill>
                  <a:schemeClr val="hlink"/>
                </a:solidFill>
                <a:latin typeface="Arial"/>
                <a:ea typeface="Arial"/>
                <a:cs typeface="Arial"/>
                <a:sym typeface="Arial"/>
                <a:hlinkClick r:id="rId11"/>
              </a:rPr>
              <a:t>Accessible Word documents</a:t>
            </a:r>
            <a:r>
              <a:rPr lang="en-GB" sz="3600" b="0" dirty="0">
                <a:solidFill>
                  <a:schemeClr val="dk1"/>
                </a:solidFill>
                <a:latin typeface="Arial"/>
                <a:ea typeface="Arial"/>
                <a:cs typeface="Arial"/>
                <a:sym typeface="Arial"/>
              </a:rPr>
              <a:t> (essentials).</a:t>
            </a:r>
            <a:endParaRPr dirty="0"/>
          </a:p>
          <a:p>
            <a:pPr marL="0" lvl="0" indent="0" algn="l" rtl="0">
              <a:spcBef>
                <a:spcPts val="0"/>
              </a:spcBef>
              <a:spcAft>
                <a:spcPts val="0"/>
              </a:spcAft>
              <a:buClr>
                <a:schemeClr val="dk1"/>
              </a:buClr>
              <a:buSzPts val="3600"/>
              <a:buFont typeface="Calibri"/>
              <a:buNone/>
            </a:pPr>
            <a:endParaRPr sz="3600" b="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3: Make presentations meaningful.</a:t>
            </a:r>
            <a:endParaRPr dirty="0"/>
          </a:p>
          <a:p>
            <a:pPr marL="0" lvl="0" indent="0" algn="l" rtl="0">
              <a:spcBef>
                <a:spcPts val="0"/>
              </a:spcBef>
              <a:spcAft>
                <a:spcPts val="0"/>
              </a:spcAft>
              <a:buNone/>
            </a:pPr>
            <a:r>
              <a:rPr lang="en-GB" sz="3600" b="0" u="sng" dirty="0">
                <a:solidFill>
                  <a:schemeClr val="hlink"/>
                </a:solidFill>
                <a:latin typeface="Arial"/>
                <a:ea typeface="Arial"/>
                <a:cs typeface="Arial"/>
                <a:sym typeface="Arial"/>
                <a:hlinkClick r:id="rId12"/>
              </a:rPr>
              <a:t>Accessible PowerPoint</a:t>
            </a:r>
            <a:r>
              <a:rPr lang="en-GB" sz="3600" b="0" dirty="0">
                <a:solidFill>
                  <a:schemeClr val="dk1"/>
                </a:solidFill>
                <a:latin typeface="Arial"/>
                <a:ea typeface="Arial"/>
                <a:cs typeface="Arial"/>
                <a:sym typeface="Arial"/>
              </a:rPr>
              <a:t> (essentials).</a:t>
            </a:r>
            <a:endParaRPr dirty="0"/>
          </a:p>
          <a:p>
            <a:pPr marL="0" lvl="0" indent="0" algn="l" rtl="0">
              <a:spcBef>
                <a:spcPts val="0"/>
              </a:spcBef>
              <a:spcAft>
                <a:spcPts val="0"/>
              </a:spcAft>
              <a:buClr>
                <a:schemeClr val="dk1"/>
              </a:buClr>
              <a:buSzPts val="4000"/>
              <a:buFont typeface="Calibri"/>
              <a:buNone/>
            </a:pPr>
            <a:endParaRPr sz="4000" b="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latin typeface="Arial"/>
                <a:ea typeface="Arial"/>
                <a:cs typeface="Arial"/>
                <a:sym typeface="Arial"/>
              </a:rPr>
              <a:t>4: Provide alternative media but make it accessible.</a:t>
            </a:r>
            <a:endParaRPr dirty="0"/>
          </a:p>
          <a:p>
            <a:pPr marL="0" lvl="0" indent="0" algn="l" rtl="0">
              <a:spcBef>
                <a:spcPts val="0"/>
              </a:spcBef>
              <a:spcAft>
                <a:spcPts val="0"/>
              </a:spcAft>
              <a:buNone/>
            </a:pPr>
            <a:r>
              <a:rPr lang="en-GB" sz="3600" dirty="0">
                <a:latin typeface="Arial"/>
                <a:ea typeface="Arial"/>
                <a:cs typeface="Arial"/>
                <a:sym typeface="Arial"/>
              </a:rPr>
              <a:t>Give text alternatives for the key teaching points in </a:t>
            </a:r>
            <a:r>
              <a:rPr lang="en-GB" sz="3600" u="sng" dirty="0">
                <a:solidFill>
                  <a:schemeClr val="hlink"/>
                </a:solidFill>
                <a:latin typeface="Arial"/>
                <a:ea typeface="Arial"/>
                <a:cs typeface="Arial"/>
                <a:sym typeface="Arial"/>
                <a:hlinkClick r:id="rId6"/>
              </a:rPr>
              <a:t>images, tables, graphics, videos and audio</a:t>
            </a:r>
            <a:r>
              <a:rPr lang="en-GB" sz="3600" dirty="0">
                <a:latin typeface="Arial"/>
                <a:ea typeface="Arial"/>
                <a:cs typeface="Arial"/>
                <a:sym typeface="Arial"/>
              </a:rPr>
              <a:t>.</a:t>
            </a:r>
            <a:endParaRPr dirty="0"/>
          </a:p>
          <a:p>
            <a:pPr marL="0" lvl="0" indent="0" algn="l" rtl="0">
              <a:spcBef>
                <a:spcPts val="0"/>
              </a:spcBef>
              <a:spcAft>
                <a:spcPts val="0"/>
              </a:spcAft>
              <a:buNone/>
            </a:pPr>
            <a:r>
              <a:rPr lang="en-GB" sz="3600" u="sng" dirty="0">
                <a:solidFill>
                  <a:schemeClr val="hlink"/>
                </a:solidFill>
                <a:latin typeface="Arial"/>
                <a:ea typeface="Arial"/>
                <a:cs typeface="Arial"/>
                <a:sym typeface="Arial"/>
                <a:hlinkClick r:id="rId6"/>
              </a:rPr>
              <a:t>Creating accessible resources</a:t>
            </a:r>
            <a:r>
              <a:rPr lang="en-GB" sz="3600" dirty="0">
                <a:latin typeface="Arial"/>
                <a:ea typeface="Arial"/>
                <a:cs typeface="Arial"/>
                <a:sym typeface="Arial"/>
              </a:rPr>
              <a:t>.</a:t>
            </a:r>
            <a:endParaRPr dirty="0"/>
          </a:p>
          <a:p>
            <a:pPr marL="0" lvl="0" indent="0" algn="l" rtl="0">
              <a:spcBef>
                <a:spcPts val="0"/>
              </a:spcBef>
              <a:spcAft>
                <a:spcPts val="0"/>
              </a:spcAft>
              <a:buNone/>
            </a:pPr>
            <a:endParaRPr sz="3600" dirty="0">
              <a:latin typeface="Arial"/>
              <a:ea typeface="Arial"/>
              <a:cs typeface="Arial"/>
              <a:sym typeface="Arial"/>
            </a:endParaRPr>
          </a:p>
          <a:p>
            <a:pPr marL="0" lvl="0" indent="0" algn="l" rtl="0">
              <a:spcBef>
                <a:spcPts val="0"/>
              </a:spcBef>
              <a:spcAft>
                <a:spcPts val="0"/>
              </a:spcAft>
              <a:buNone/>
            </a:pPr>
            <a:endParaRPr sz="3600" dirty="0">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5: Make assessments accessible.</a:t>
            </a:r>
            <a:endParaRPr dirty="0"/>
          </a:p>
          <a:p>
            <a:pPr marL="0" lvl="0" indent="0" algn="l" rtl="0">
              <a:spcBef>
                <a:spcPts val="0"/>
              </a:spcBef>
              <a:spcAft>
                <a:spcPts val="0"/>
              </a:spcAft>
              <a:buNone/>
            </a:pPr>
            <a:r>
              <a:rPr lang="en-GB" sz="3600" b="0" dirty="0">
                <a:solidFill>
                  <a:schemeClr val="dk1"/>
                </a:solidFill>
                <a:latin typeface="Arial"/>
                <a:ea typeface="Arial"/>
                <a:cs typeface="Arial"/>
                <a:sym typeface="Arial"/>
              </a:rPr>
              <a:t>Vary </a:t>
            </a:r>
            <a:r>
              <a:rPr lang="en-GB" sz="3600" b="0" u="sng" dirty="0">
                <a:solidFill>
                  <a:schemeClr val="hlink"/>
                </a:solidFill>
                <a:latin typeface="Arial"/>
                <a:ea typeface="Arial"/>
                <a:cs typeface="Arial"/>
                <a:sym typeface="Arial"/>
                <a:hlinkClick r:id="rId13"/>
              </a:rPr>
              <a:t>assessment methods</a:t>
            </a:r>
            <a:r>
              <a:rPr lang="en-GB" sz="3600" b="0" dirty="0">
                <a:solidFill>
                  <a:schemeClr val="dk1"/>
                </a:solidFill>
                <a:latin typeface="Arial"/>
                <a:ea typeface="Arial"/>
                <a:cs typeface="Arial"/>
                <a:sym typeface="Arial"/>
              </a:rPr>
              <a:t> and make them appropriate to </a:t>
            </a:r>
            <a:r>
              <a:rPr lang="en-GB" sz="3600" b="0" u="sng" dirty="0">
                <a:solidFill>
                  <a:schemeClr val="hlink"/>
                </a:solidFill>
                <a:latin typeface="Arial"/>
                <a:ea typeface="Arial"/>
                <a:cs typeface="Arial"/>
                <a:sym typeface="Arial"/>
                <a:hlinkClick r:id="rId14"/>
              </a:rPr>
              <a:t>learning outcomes</a:t>
            </a:r>
            <a:r>
              <a:rPr lang="en-GB" sz="3600" b="0" dirty="0">
                <a:solidFill>
                  <a:schemeClr val="dk1"/>
                </a:solidFill>
                <a:latin typeface="Arial"/>
                <a:ea typeface="Arial"/>
                <a:cs typeface="Arial"/>
                <a:sym typeface="Arial"/>
              </a:rPr>
              <a:t>. When you assess a disabled student, make sure you're assessing their knowledge, skill and understanding, not their disability.</a:t>
            </a:r>
            <a:endParaRPr dirty="0"/>
          </a:p>
          <a:p>
            <a:pPr marL="0" lvl="0" indent="0" algn="l" rtl="0">
              <a:spcBef>
                <a:spcPts val="0"/>
              </a:spcBef>
              <a:spcAft>
                <a:spcPts val="0"/>
              </a:spcAft>
              <a:buNone/>
            </a:pPr>
            <a:r>
              <a:rPr lang="en-GB" sz="3600" b="0" dirty="0">
                <a:solidFill>
                  <a:schemeClr val="dk1"/>
                </a:solidFill>
                <a:latin typeface="Arial"/>
                <a:ea typeface="Arial"/>
                <a:cs typeface="Arial"/>
                <a:sym typeface="Arial"/>
              </a:rPr>
              <a:t>Consider if </a:t>
            </a:r>
            <a:r>
              <a:rPr lang="en-GB" sz="3600" b="0" u="sng" dirty="0">
                <a:solidFill>
                  <a:schemeClr val="hlink"/>
                </a:solidFill>
                <a:latin typeface="Arial"/>
                <a:ea typeface="Arial"/>
                <a:cs typeface="Arial"/>
                <a:sym typeface="Arial"/>
                <a:hlinkClick r:id="rId13"/>
              </a:rPr>
              <a:t>assessment methods</a:t>
            </a:r>
            <a:r>
              <a:rPr lang="en-GB" sz="3600" b="0" u="sng" dirty="0">
                <a:solidFill>
                  <a:schemeClr val="dk1"/>
                </a:solidFill>
                <a:latin typeface="Arial"/>
                <a:ea typeface="Arial"/>
                <a:cs typeface="Arial"/>
                <a:sym typeface="Arial"/>
              </a:rPr>
              <a:t> </a:t>
            </a:r>
            <a:r>
              <a:rPr lang="en-GB" sz="3600" b="0" dirty="0">
                <a:solidFill>
                  <a:schemeClr val="dk1"/>
                </a:solidFill>
                <a:latin typeface="Arial"/>
                <a:ea typeface="Arial"/>
                <a:cs typeface="Arial"/>
                <a:sym typeface="Arial"/>
              </a:rPr>
              <a:t>are varied and appropriate to </a:t>
            </a:r>
            <a:r>
              <a:rPr lang="en-GB" sz="3600" b="0" u="sng" dirty="0">
                <a:solidFill>
                  <a:schemeClr val="hlink"/>
                </a:solidFill>
                <a:latin typeface="Arial"/>
                <a:ea typeface="Arial"/>
                <a:cs typeface="Arial"/>
                <a:sym typeface="Arial"/>
                <a:hlinkClick r:id="rId14"/>
              </a:rPr>
              <a:t>learning outcomes</a:t>
            </a:r>
            <a:r>
              <a:rPr lang="en-GB" sz="3600" dirty="0">
                <a:latin typeface="Arial"/>
                <a:ea typeface="Arial"/>
                <a:cs typeface="Arial"/>
                <a:sym typeface="Arial"/>
              </a:rPr>
              <a:t>.</a:t>
            </a:r>
            <a:endParaRPr sz="3600" b="0" dirty="0">
              <a:solidFill>
                <a:schemeClr val="dk1"/>
              </a:solidFill>
              <a:latin typeface="Arial"/>
              <a:ea typeface="Arial"/>
              <a:cs typeface="Arial"/>
              <a:sym typeface="Arial"/>
            </a:endParaRPr>
          </a:p>
          <a:p>
            <a:pPr marL="0" lvl="0" indent="0" algn="l" rtl="0">
              <a:spcBef>
                <a:spcPts val="0"/>
              </a:spcBef>
              <a:spcAft>
                <a:spcPts val="0"/>
              </a:spcAft>
              <a:buNone/>
            </a:pPr>
            <a:endParaRPr sz="3600" dirty="0">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6. Promote productivity tools (assistive technologies) to everyone.</a:t>
            </a:r>
            <a:endParaRPr dirty="0"/>
          </a:p>
          <a:p>
            <a:pPr marL="0" lvl="0" indent="0" algn="l" rtl="0">
              <a:spcBef>
                <a:spcPts val="0"/>
              </a:spcBef>
              <a:spcAft>
                <a:spcPts val="0"/>
              </a:spcAft>
              <a:buNone/>
            </a:pPr>
            <a:endParaRPr sz="3600" b="0" dirty="0">
              <a:solidFill>
                <a:schemeClr val="dk1"/>
              </a:solidFill>
              <a:latin typeface="Arial"/>
              <a:ea typeface="Arial"/>
              <a:cs typeface="Arial"/>
              <a:sym typeface="Arial"/>
            </a:endParaRPr>
          </a:p>
          <a:p>
            <a:pPr marL="0" lvl="0" indent="0" algn="l" rtl="0">
              <a:spcBef>
                <a:spcPts val="0"/>
              </a:spcBef>
              <a:spcAft>
                <a:spcPts val="0"/>
              </a:spcAft>
              <a:buNone/>
            </a:pPr>
            <a:endParaRPr sz="3600" dirty="0">
              <a:latin typeface="Arial"/>
              <a:ea typeface="Arial"/>
              <a:cs typeface="Arial"/>
              <a:sym typeface="Arial"/>
            </a:endParaRPr>
          </a:p>
        </p:txBody>
      </p:sp>
      <p:sp>
        <p:nvSpPr>
          <p:cNvPr id="185" name="Google Shape;1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exdis.org.uk/course/inclusive-teaching-and-learning-strateg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kc-sandbox.mrooms.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ent.ac.uk/library/accessibility/sensu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kent.ac.uk/tool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b.watson@kent.ac.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mailto:opera@kent.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W7x6tz48O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ent.ac.uk/kip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524000" y="958644"/>
            <a:ext cx="9144000" cy="29201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320"/>
              <a:buFont typeface="Arial"/>
              <a:buNone/>
            </a:pPr>
            <a:r>
              <a:rPr lang="en-GB" sz="4320" b="1" dirty="0">
                <a:latin typeface="+mn-lt"/>
                <a:ea typeface="Arial"/>
                <a:cs typeface="Arial"/>
                <a:sym typeface="Arial"/>
              </a:rPr>
              <a:t>Case Study: OPERA: Improving access to learning for all</a:t>
            </a:r>
            <a:br>
              <a:rPr lang="en-GB" sz="4320" b="1" dirty="0">
                <a:latin typeface="+mn-lt"/>
                <a:ea typeface="Arial"/>
                <a:cs typeface="Arial"/>
                <a:sym typeface="Arial"/>
              </a:rPr>
            </a:br>
            <a:endParaRPr sz="4860" b="1" dirty="0">
              <a:latin typeface="+mn-lt"/>
              <a:ea typeface="Arial"/>
              <a:cs typeface="Arial"/>
              <a:sym typeface="Arial"/>
            </a:endParaRPr>
          </a:p>
        </p:txBody>
      </p:sp>
      <p:sp>
        <p:nvSpPr>
          <p:cNvPr id="90" name="Google Shape;90;p13"/>
          <p:cNvSpPr txBox="1">
            <a:spLocks noGrp="1"/>
          </p:cNvSpPr>
          <p:nvPr>
            <p:ph type="subTitle" idx="1"/>
          </p:nvPr>
        </p:nvSpPr>
        <p:spPr>
          <a:xfrm>
            <a:off x="1524000" y="4050890"/>
            <a:ext cx="9144000" cy="12069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GB" sz="4000" dirty="0">
                <a:latin typeface="+mn-lt"/>
                <a:ea typeface="Arial"/>
                <a:cs typeface="Arial"/>
                <a:sym typeface="Arial"/>
              </a:rPr>
              <a:t>Ben Watson, University of Kent</a:t>
            </a:r>
            <a:endParaRPr sz="4000" dirty="0">
              <a:latin typeface="+mn-lt"/>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dirty="0">
                <a:solidFill>
                  <a:schemeClr val="dk1"/>
                </a:solidFill>
                <a:latin typeface="+mn-lt"/>
                <a:ea typeface="Arial"/>
                <a:cs typeface="Arial"/>
                <a:sym typeface="Arial"/>
              </a:rPr>
              <a:t>Kent Inclusive Practices (KIPs)</a:t>
            </a:r>
            <a:endParaRPr dirty="0">
              <a:solidFill>
                <a:schemeClr val="dk1"/>
              </a:solidFill>
              <a:latin typeface="+mn-lt"/>
              <a:ea typeface="Arial"/>
              <a:cs typeface="Arial"/>
              <a:sym typeface="Arial"/>
            </a:endParaRPr>
          </a:p>
        </p:txBody>
      </p:sp>
      <p:sp>
        <p:nvSpPr>
          <p:cNvPr id="188" name="Google Shape;18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en-GB" sz="3200" dirty="0">
                <a:solidFill>
                  <a:schemeClr val="dk1"/>
                </a:solidFill>
                <a:latin typeface="+mn-lt"/>
                <a:ea typeface="Arial"/>
                <a:cs typeface="Arial"/>
                <a:sym typeface="Arial"/>
              </a:rPr>
              <a:t>Maximise electronic resources</a:t>
            </a:r>
            <a:endParaRPr dirty="0">
              <a:latin typeface="+mn-lt"/>
            </a:endParaRPr>
          </a:p>
          <a:p>
            <a:pPr marL="228600" lvl="0" indent="-228600" algn="l" rtl="0">
              <a:lnSpc>
                <a:spcPct val="100000"/>
              </a:lnSpc>
              <a:spcBef>
                <a:spcPts val="1000"/>
              </a:spcBef>
              <a:spcAft>
                <a:spcPts val="0"/>
              </a:spcAft>
              <a:buClr>
                <a:schemeClr val="dk1"/>
              </a:buClr>
              <a:buSzPts val="3200"/>
              <a:buChar char="•"/>
            </a:pPr>
            <a:r>
              <a:rPr lang="en-GB" sz="3200" dirty="0">
                <a:solidFill>
                  <a:schemeClr val="dk1"/>
                </a:solidFill>
                <a:latin typeface="+mn-lt"/>
                <a:ea typeface="Arial"/>
                <a:cs typeface="Arial"/>
                <a:sym typeface="Arial"/>
              </a:rPr>
              <a:t>Make documents easy to navigate and understand</a:t>
            </a:r>
            <a:endParaRPr dirty="0">
              <a:latin typeface="+mn-lt"/>
            </a:endParaRPr>
          </a:p>
          <a:p>
            <a:pPr marL="228600" lvl="0" indent="-228600" algn="l" rtl="0">
              <a:lnSpc>
                <a:spcPct val="100000"/>
              </a:lnSpc>
              <a:spcBef>
                <a:spcPts val="1000"/>
              </a:spcBef>
              <a:spcAft>
                <a:spcPts val="0"/>
              </a:spcAft>
              <a:buClr>
                <a:schemeClr val="dk1"/>
              </a:buClr>
              <a:buSzPts val="3200"/>
              <a:buChar char="•"/>
            </a:pPr>
            <a:r>
              <a:rPr lang="en-GB" sz="3200" dirty="0">
                <a:solidFill>
                  <a:schemeClr val="dk1"/>
                </a:solidFill>
                <a:latin typeface="+mn-lt"/>
                <a:ea typeface="Arial"/>
                <a:cs typeface="Arial"/>
                <a:sym typeface="Arial"/>
              </a:rPr>
              <a:t>Make presentations meaningful</a:t>
            </a:r>
            <a:endParaRPr dirty="0">
              <a:latin typeface="+mn-lt"/>
            </a:endParaRPr>
          </a:p>
          <a:p>
            <a:pPr marL="228600" lvl="0" indent="-228600" algn="l" rtl="0">
              <a:lnSpc>
                <a:spcPct val="100000"/>
              </a:lnSpc>
              <a:spcBef>
                <a:spcPts val="1000"/>
              </a:spcBef>
              <a:spcAft>
                <a:spcPts val="0"/>
              </a:spcAft>
              <a:buClr>
                <a:schemeClr val="dk1"/>
              </a:buClr>
              <a:buSzPts val="3200"/>
              <a:buChar char="•"/>
            </a:pPr>
            <a:r>
              <a:rPr lang="en-GB" sz="3200" dirty="0">
                <a:solidFill>
                  <a:schemeClr val="dk1"/>
                </a:solidFill>
                <a:latin typeface="+mn-lt"/>
                <a:ea typeface="Arial"/>
                <a:cs typeface="Arial"/>
                <a:sym typeface="Arial"/>
              </a:rPr>
              <a:t>Provide alternative media but make it accessible</a:t>
            </a:r>
            <a:endParaRPr dirty="0">
              <a:latin typeface="+mn-lt"/>
            </a:endParaRPr>
          </a:p>
          <a:p>
            <a:pPr marL="228600" lvl="0" indent="-228600" algn="l" rtl="0">
              <a:lnSpc>
                <a:spcPct val="100000"/>
              </a:lnSpc>
              <a:spcBef>
                <a:spcPts val="1000"/>
              </a:spcBef>
              <a:spcAft>
                <a:spcPts val="0"/>
              </a:spcAft>
              <a:buClr>
                <a:schemeClr val="dk1"/>
              </a:buClr>
              <a:buSzPts val="3200"/>
              <a:buChar char="•"/>
            </a:pPr>
            <a:r>
              <a:rPr lang="en-GB" sz="3200" dirty="0">
                <a:solidFill>
                  <a:schemeClr val="dk1"/>
                </a:solidFill>
                <a:latin typeface="+mn-lt"/>
                <a:ea typeface="Arial"/>
                <a:cs typeface="Arial"/>
                <a:sym typeface="Arial"/>
              </a:rPr>
              <a:t>Make assessments accessible</a:t>
            </a:r>
            <a:endParaRPr dirty="0">
              <a:latin typeface="+mn-lt"/>
            </a:endParaRPr>
          </a:p>
          <a:p>
            <a:pPr marL="228600" lvl="0" indent="-228600" algn="l" rtl="0">
              <a:lnSpc>
                <a:spcPct val="100000"/>
              </a:lnSpc>
              <a:spcBef>
                <a:spcPts val="1000"/>
              </a:spcBef>
              <a:spcAft>
                <a:spcPts val="0"/>
              </a:spcAft>
              <a:buClr>
                <a:schemeClr val="dk1"/>
              </a:buClr>
              <a:buSzPts val="3200"/>
              <a:buChar char="•"/>
            </a:pPr>
            <a:r>
              <a:rPr lang="en-GB" sz="3200" dirty="0">
                <a:solidFill>
                  <a:schemeClr val="dk1"/>
                </a:solidFill>
                <a:latin typeface="+mn-lt"/>
                <a:ea typeface="Arial"/>
                <a:cs typeface="Arial"/>
                <a:sym typeface="Arial"/>
              </a:rPr>
              <a:t>Promote productivity tools</a:t>
            </a:r>
            <a:endParaRPr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dirty="0">
                <a:latin typeface="+mn-lt"/>
                <a:ea typeface="Arial"/>
                <a:cs typeface="Arial"/>
                <a:sym typeface="Arial"/>
              </a:rPr>
              <a:t>This is about everyone…</a:t>
            </a:r>
            <a:endParaRPr dirty="0">
              <a:latin typeface="+mn-lt"/>
            </a:endParaRPr>
          </a:p>
        </p:txBody>
      </p:sp>
      <p:sp>
        <p:nvSpPr>
          <p:cNvPr id="202" name="Google Shape;20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Clr>
                <a:schemeClr val="dk1"/>
              </a:buClr>
              <a:buSzPts val="2800"/>
              <a:buChar char="•"/>
            </a:pPr>
            <a:r>
              <a:rPr lang="en-GB" sz="3600" dirty="0">
                <a:latin typeface="+mn-lt"/>
                <a:ea typeface="Arial"/>
                <a:cs typeface="Arial"/>
                <a:sym typeface="Arial"/>
              </a:rPr>
              <a:t>If everyone does their bit, the institutional impacts can be huge:</a:t>
            </a:r>
            <a:endParaRPr lang="en-GB" sz="3600" dirty="0">
              <a:latin typeface="+mn-lt"/>
              <a:ea typeface="Arial"/>
            </a:endParaRPr>
          </a:p>
          <a:p>
            <a:pPr marL="228600" lvl="0" indent="-228600" algn="l" rtl="0">
              <a:lnSpc>
                <a:spcPct val="100000"/>
              </a:lnSpc>
              <a:spcBef>
                <a:spcPts val="1000"/>
              </a:spcBef>
              <a:spcAft>
                <a:spcPts val="0"/>
              </a:spcAft>
              <a:buClr>
                <a:schemeClr val="dk1"/>
              </a:buClr>
              <a:buSzPts val="2800"/>
              <a:buChar char="•"/>
            </a:pPr>
            <a:r>
              <a:rPr lang="en-GB" sz="3600" u="sng" dirty="0">
                <a:solidFill>
                  <a:schemeClr val="hlink"/>
                </a:solidFill>
                <a:latin typeface="+mn-lt"/>
                <a:ea typeface="Arial"/>
                <a:cs typeface="Arial"/>
                <a:sym typeface="Arial"/>
                <a:hlinkClick r:id="rId3"/>
              </a:rPr>
              <a:t>Raise awareness: Online accessibility literacy module</a:t>
            </a:r>
            <a:endParaRPr sz="3600" dirty="0">
              <a:latin typeface="+mn-lt"/>
              <a:ea typeface="Arial"/>
              <a:cs typeface="Arial"/>
              <a:sym typeface="Arial"/>
            </a:endParaRPr>
          </a:p>
          <a:p>
            <a:pPr marL="228600" lvl="0" indent="-228600">
              <a:lnSpc>
                <a:spcPct val="100000"/>
              </a:lnSpc>
              <a:spcBef>
                <a:spcPts val="0"/>
              </a:spcBef>
              <a:buSzPts val="2800"/>
            </a:pPr>
            <a:endParaRPr lang="en-GB" sz="3600" u="sng" dirty="0">
              <a:solidFill>
                <a:schemeClr val="hlink"/>
              </a:solidFill>
              <a:latin typeface="+mn-lt"/>
              <a:ea typeface="Arial"/>
              <a:cs typeface="Arial"/>
              <a:sym typeface="Arial"/>
            </a:endParaRPr>
          </a:p>
          <a:p>
            <a:pPr marL="457200" lvl="1" indent="0">
              <a:lnSpc>
                <a:spcPct val="100000"/>
              </a:lnSpc>
              <a:spcBef>
                <a:spcPts val="0"/>
              </a:spcBef>
              <a:buSzPts val="2800"/>
              <a:buNone/>
            </a:pPr>
            <a:r>
              <a:rPr lang="en-GB" sz="3600" dirty="0">
                <a:latin typeface="+mn-lt"/>
                <a:ea typeface="Arial"/>
                <a:cs typeface="Arial"/>
                <a:sym typeface="Arial"/>
              </a:rPr>
              <a:t>It’s great when other people see the value accessibility brings to their own processes</a:t>
            </a:r>
            <a:endParaRPr lang="en-GB" sz="3600" dirty="0">
              <a:latin typeface="+mn-lt"/>
            </a:endParaRPr>
          </a:p>
          <a:p>
            <a:pPr marL="685800" lvl="1" indent="-228600" algn="l" rtl="0">
              <a:lnSpc>
                <a:spcPct val="100000"/>
              </a:lnSpc>
              <a:spcBef>
                <a:spcPts val="500"/>
              </a:spcBef>
              <a:spcAft>
                <a:spcPts val="0"/>
              </a:spcAft>
              <a:buClr>
                <a:schemeClr val="dk1"/>
              </a:buClr>
              <a:buSzPts val="2400"/>
              <a:buChar char="•"/>
            </a:pPr>
            <a:endParaRPr sz="3600" dirty="0">
              <a:latin typeface="+mn-lt"/>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dirty="0">
                <a:latin typeface="+mn-lt"/>
                <a:ea typeface="Arial"/>
                <a:cs typeface="Arial"/>
                <a:sym typeface="Arial"/>
              </a:rPr>
              <a:t>Embedding KIPs into standard processes</a:t>
            </a:r>
            <a:endParaRPr dirty="0">
              <a:latin typeface="+mn-lt"/>
              <a:ea typeface="Arial"/>
              <a:cs typeface="Arial"/>
              <a:sym typeface="Arial"/>
            </a:endParaRPr>
          </a:p>
        </p:txBody>
      </p:sp>
      <p:sp>
        <p:nvSpPr>
          <p:cNvPr id="195" name="Google Shape;195;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800"/>
              <a:buChar char="•"/>
            </a:pPr>
            <a:r>
              <a:rPr lang="en-GB" sz="3600" dirty="0">
                <a:latin typeface="+mn-lt"/>
                <a:ea typeface="Arial"/>
                <a:cs typeface="Arial"/>
                <a:sym typeface="Arial"/>
              </a:rPr>
              <a:t>Move from private adjustments for individuals to public entitlements for all </a:t>
            </a:r>
            <a:endParaRPr sz="3600" dirty="0">
              <a:latin typeface="+mn-lt"/>
            </a:endParaRPr>
          </a:p>
          <a:p>
            <a:pPr marL="228600" lvl="0" indent="-228600" algn="l" rtl="0">
              <a:lnSpc>
                <a:spcPct val="100000"/>
              </a:lnSpc>
              <a:spcBef>
                <a:spcPts val="1000"/>
              </a:spcBef>
              <a:spcAft>
                <a:spcPts val="0"/>
              </a:spcAft>
              <a:buClr>
                <a:schemeClr val="dk1"/>
              </a:buClr>
              <a:buSzPts val="2800"/>
              <a:buChar char="•"/>
            </a:pPr>
            <a:r>
              <a:rPr lang="en-GB" sz="3600" dirty="0">
                <a:latin typeface="+mn-lt"/>
                <a:ea typeface="Arial"/>
                <a:cs typeface="Arial"/>
                <a:sym typeface="Arial"/>
              </a:rPr>
              <a:t>Module and programme specifications</a:t>
            </a:r>
            <a:endParaRPr sz="3600" dirty="0">
              <a:latin typeface="+mn-lt"/>
            </a:endParaRPr>
          </a:p>
          <a:p>
            <a:pPr marL="228600" lvl="0" indent="-228600" algn="l" rtl="0">
              <a:lnSpc>
                <a:spcPct val="100000"/>
              </a:lnSpc>
              <a:spcBef>
                <a:spcPts val="1000"/>
              </a:spcBef>
              <a:spcAft>
                <a:spcPts val="0"/>
              </a:spcAft>
              <a:buClr>
                <a:schemeClr val="dk1"/>
              </a:buClr>
              <a:buSzPts val="2800"/>
              <a:buChar char="•"/>
            </a:pPr>
            <a:r>
              <a:rPr lang="en-GB" sz="3600" dirty="0">
                <a:latin typeface="+mn-lt"/>
                <a:ea typeface="Arial"/>
                <a:cs typeface="Arial"/>
                <a:sym typeface="Arial"/>
              </a:rPr>
              <a:t>KIPs in Inclusive Learning Plans (ILPs)</a:t>
            </a:r>
            <a:endParaRPr sz="3600" dirty="0">
              <a:latin typeface="+mn-lt"/>
            </a:endParaRPr>
          </a:p>
          <a:p>
            <a:pPr marL="228600" lvl="0" indent="-228600" algn="l" rtl="0">
              <a:lnSpc>
                <a:spcPct val="100000"/>
              </a:lnSpc>
              <a:spcBef>
                <a:spcPts val="1000"/>
              </a:spcBef>
              <a:spcAft>
                <a:spcPts val="0"/>
              </a:spcAft>
              <a:buClr>
                <a:schemeClr val="dk1"/>
              </a:buClr>
              <a:buSzPts val="2800"/>
              <a:buChar char="•"/>
            </a:pPr>
            <a:r>
              <a:rPr lang="en-GB" sz="3600" dirty="0">
                <a:latin typeface="+mn-lt"/>
                <a:ea typeface="Arial"/>
                <a:cs typeface="Arial"/>
                <a:sym typeface="Arial"/>
              </a:rPr>
              <a:t>Closing the circle – peer to peer influence</a:t>
            </a:r>
            <a:endParaRPr sz="3600" dirty="0">
              <a:latin typeface="+mn-lt"/>
              <a:ea typeface="Arial"/>
              <a:cs typeface="Arial"/>
              <a:sym typeface="Arial"/>
            </a:endParaRPr>
          </a:p>
          <a:p>
            <a:pPr marL="228600" lvl="0" indent="-228600" algn="l" rtl="0">
              <a:lnSpc>
                <a:spcPct val="100000"/>
              </a:lnSpc>
              <a:spcBef>
                <a:spcPts val="1000"/>
              </a:spcBef>
              <a:spcAft>
                <a:spcPts val="0"/>
              </a:spcAft>
              <a:buClr>
                <a:schemeClr val="dk1"/>
              </a:buClr>
              <a:buSzPts val="2800"/>
              <a:buChar char="•"/>
            </a:pPr>
            <a:r>
              <a:rPr lang="en-GB" sz="3600" u="sng" dirty="0">
                <a:solidFill>
                  <a:schemeClr val="hlink"/>
                </a:solidFill>
                <a:latin typeface="+mn-lt"/>
                <a:ea typeface="Arial"/>
                <a:cs typeface="Arial"/>
                <a:sym typeface="Arial"/>
                <a:hlinkClick r:id="rId3"/>
              </a:rPr>
              <a:t>Paving the way for Blackboard Ally </a:t>
            </a:r>
            <a:endParaRPr sz="3600" dirty="0">
              <a:latin typeface="+mn-lt"/>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lnSpc>
                <a:spcPct val="100000"/>
              </a:lnSpc>
              <a:buSzPts val="4400"/>
            </a:pPr>
            <a:r>
              <a:rPr lang="en-GB" dirty="0">
                <a:latin typeface="+mn-lt"/>
                <a:ea typeface="Arial"/>
                <a:cs typeface="Arial"/>
                <a:sym typeface="Arial"/>
              </a:rPr>
              <a:t>Blackboard Ally: business as usual accessibility</a:t>
            </a:r>
            <a:endParaRPr dirty="0">
              <a:latin typeface="+mn-lt"/>
            </a:endParaRPr>
          </a:p>
        </p:txBody>
      </p:sp>
      <p:pic>
        <p:nvPicPr>
          <p:cNvPr id="208" name="Google Shape;208;p30" descr="Title: o The chart below shows the gradual improvement in accessibility of document formats in Moodle since the inception of the OPERA project. - Description: The chart below shows the gradual improvement in accessibility of document formats in Moodle since the inception of the OPERA project.&#10;&#10;In 2015 the average level of accessibility was between 40-50% but in 2018-19 this had risen to around 70%. &#10;&#10;Ally is a very useful tool to enable us to measure the accessibility of document formats in Moodle and strategise for further targeted interventions."/>
          <p:cNvPicPr preferRelativeResize="0">
            <a:picLocks noGrp="1"/>
          </p:cNvPicPr>
          <p:nvPr>
            <p:ph type="body" idx="1"/>
          </p:nvPr>
        </p:nvPicPr>
        <p:blipFill rotWithShape="1">
          <a:blip r:embed="rId3">
            <a:alphaModFix/>
          </a:blip>
          <a:srcRect/>
          <a:stretch/>
        </p:blipFill>
        <p:spPr>
          <a:xfrm>
            <a:off x="1721427" y="1815046"/>
            <a:ext cx="8749145" cy="46778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B491-3D7A-1B4A-89D0-1F068063A25A}"/>
              </a:ext>
            </a:extLst>
          </p:cNvPr>
          <p:cNvSpPr>
            <a:spLocks noGrp="1"/>
          </p:cNvSpPr>
          <p:nvPr>
            <p:ph type="title"/>
          </p:nvPr>
        </p:nvSpPr>
        <p:spPr/>
        <p:txBody>
          <a:bodyPr/>
          <a:lstStyle/>
          <a:p>
            <a:pPr>
              <a:lnSpc>
                <a:spcPct val="100000"/>
              </a:lnSpc>
            </a:pPr>
            <a:r>
              <a:rPr lang="en-US" dirty="0">
                <a:latin typeface="+mn-lt"/>
              </a:rPr>
              <a:t>Average accessibility score for each faculty</a:t>
            </a:r>
          </a:p>
        </p:txBody>
      </p:sp>
      <p:sp>
        <p:nvSpPr>
          <p:cNvPr id="3" name="Text Placeholder 2">
            <a:extLst>
              <a:ext uri="{FF2B5EF4-FFF2-40B4-BE49-F238E27FC236}">
                <a16:creationId xmlns:a16="http://schemas.microsoft.com/office/drawing/2014/main" id="{FE02DFB4-9969-9340-A30B-0AF5B840BAD9}"/>
              </a:ext>
            </a:extLst>
          </p:cNvPr>
          <p:cNvSpPr>
            <a:spLocks noGrp="1"/>
          </p:cNvSpPr>
          <p:nvPr>
            <p:ph type="body" idx="1"/>
          </p:nvPr>
        </p:nvSpPr>
        <p:spPr/>
        <p:txBody>
          <a:bodyPr/>
          <a:lstStyle/>
          <a:p>
            <a:pPr>
              <a:lnSpc>
                <a:spcPct val="100000"/>
              </a:lnSpc>
            </a:pPr>
            <a:r>
              <a:rPr lang="en-US" sz="3600" dirty="0">
                <a:latin typeface="+mn-lt"/>
                <a:cs typeface="Arial" panose="020B0604020202020204" pitchFamily="34" charset="0"/>
              </a:rPr>
              <a:t>Humanities – 68%</a:t>
            </a:r>
          </a:p>
          <a:p>
            <a:pPr>
              <a:lnSpc>
                <a:spcPct val="100000"/>
              </a:lnSpc>
            </a:pPr>
            <a:r>
              <a:rPr lang="en-US" sz="3600" dirty="0">
                <a:latin typeface="+mn-lt"/>
                <a:cs typeface="Arial" panose="020B0604020202020204" pitchFamily="34" charset="0"/>
              </a:rPr>
              <a:t>Social Sciences – 64%</a:t>
            </a:r>
          </a:p>
          <a:p>
            <a:pPr>
              <a:lnSpc>
                <a:spcPct val="100000"/>
              </a:lnSpc>
            </a:pPr>
            <a:r>
              <a:rPr lang="en-US" sz="3600" dirty="0">
                <a:latin typeface="+mn-lt"/>
                <a:cs typeface="Arial" panose="020B0604020202020204" pitchFamily="34" charset="0"/>
              </a:rPr>
              <a:t>Sciences – 56%</a:t>
            </a:r>
          </a:p>
        </p:txBody>
      </p:sp>
    </p:spTree>
    <p:extLst>
      <p:ext uri="{BB962C8B-B14F-4D97-AF65-F5344CB8AC3E}">
        <p14:creationId xmlns:p14="http://schemas.microsoft.com/office/powerpoint/2010/main" val="193988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dirty="0">
                <a:latin typeface="+mn-lt"/>
              </a:rPr>
              <a:t>Downloads of alternative formats</a:t>
            </a:r>
          </a:p>
        </p:txBody>
      </p:sp>
      <p:pic>
        <p:nvPicPr>
          <p:cNvPr id="4" name="Content Placeholder 3" descr="Peaks at beginning of terms">
            <a:extLst>
              <a:ext uri="{FF2B5EF4-FFF2-40B4-BE49-F238E27FC236}">
                <a16:creationId xmlns:a16="http://schemas.microsoft.com/office/drawing/2014/main" id="{1AEE146F-6587-E041-A953-1D19E602F32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028398" y="1690688"/>
            <a:ext cx="10135203" cy="4814658"/>
          </a:xfrm>
          <a:prstGeom prst="rect">
            <a:avLst/>
          </a:prstGeom>
        </p:spPr>
      </p:pic>
    </p:spTree>
    <p:extLst>
      <p:ext uri="{BB962C8B-B14F-4D97-AF65-F5344CB8AC3E}">
        <p14:creationId xmlns:p14="http://schemas.microsoft.com/office/powerpoint/2010/main" val="296921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943C-21C9-FB45-91B5-49DB39532F01}"/>
              </a:ext>
            </a:extLst>
          </p:cNvPr>
          <p:cNvSpPr>
            <a:spLocks noGrp="1"/>
          </p:cNvSpPr>
          <p:nvPr>
            <p:ph type="title"/>
          </p:nvPr>
        </p:nvSpPr>
        <p:spPr/>
        <p:txBody>
          <a:bodyPr/>
          <a:lstStyle/>
          <a:p>
            <a:pPr>
              <a:lnSpc>
                <a:spcPct val="100000"/>
              </a:lnSpc>
            </a:pPr>
            <a:r>
              <a:rPr lang="en-US" dirty="0">
                <a:latin typeface="+mn-lt"/>
              </a:rPr>
              <a:t>Practicing what we preach!</a:t>
            </a:r>
          </a:p>
        </p:txBody>
      </p:sp>
      <p:pic>
        <p:nvPicPr>
          <p:cNvPr id="5" name="Picture 4" descr="A screenshot of the Blackboar Ally accessibility score for this p[resnetation showing 100%. &#10;&#10;This presentation has a perfect accessibiliy score. Keep up the good work!">
            <a:extLst>
              <a:ext uri="{FF2B5EF4-FFF2-40B4-BE49-F238E27FC236}">
                <a16:creationId xmlns:a16="http://schemas.microsoft.com/office/drawing/2014/main" id="{E86191FB-76A1-5445-AE10-E0AE37C45EE9}"/>
              </a:ext>
            </a:extLst>
          </p:cNvPr>
          <p:cNvPicPr>
            <a:picLocks noChangeAspect="1"/>
          </p:cNvPicPr>
          <p:nvPr/>
        </p:nvPicPr>
        <p:blipFill rotWithShape="1">
          <a:blip r:embed="rId2"/>
          <a:srcRect l="69705" t="12291" r="-44" b="31875"/>
          <a:stretch/>
        </p:blipFill>
        <p:spPr>
          <a:xfrm>
            <a:off x="3975054" y="1690688"/>
            <a:ext cx="4241892" cy="4879085"/>
          </a:xfrm>
          <a:prstGeom prst="rect">
            <a:avLst/>
          </a:prstGeom>
        </p:spPr>
      </p:pic>
    </p:spTree>
    <p:extLst>
      <p:ext uri="{BB962C8B-B14F-4D97-AF65-F5344CB8AC3E}">
        <p14:creationId xmlns:p14="http://schemas.microsoft.com/office/powerpoint/2010/main" val="192216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041A-4DFD-48FA-82C9-F3C61C3BA000}"/>
              </a:ext>
            </a:extLst>
          </p:cNvPr>
          <p:cNvSpPr>
            <a:spLocks noGrp="1"/>
          </p:cNvSpPr>
          <p:nvPr>
            <p:ph type="title"/>
          </p:nvPr>
        </p:nvSpPr>
        <p:spPr/>
        <p:txBody>
          <a:bodyPr/>
          <a:lstStyle/>
          <a:p>
            <a:pPr>
              <a:lnSpc>
                <a:spcPct val="100000"/>
              </a:lnSpc>
            </a:pPr>
            <a:r>
              <a:rPr lang="en-GB" dirty="0">
                <a:latin typeface="+mn-lt"/>
              </a:rPr>
              <a:t>Web Content Accessibility Guidelines (WCAG)</a:t>
            </a:r>
          </a:p>
        </p:txBody>
      </p:sp>
      <p:sp>
        <p:nvSpPr>
          <p:cNvPr id="3" name="Content Placeholder 2">
            <a:extLst>
              <a:ext uri="{FF2B5EF4-FFF2-40B4-BE49-F238E27FC236}">
                <a16:creationId xmlns:a16="http://schemas.microsoft.com/office/drawing/2014/main" id="{C11F6CA8-17DA-4B68-B5A7-2CB87F0E926E}"/>
              </a:ext>
            </a:extLst>
          </p:cNvPr>
          <p:cNvSpPr>
            <a:spLocks noGrp="1"/>
          </p:cNvSpPr>
          <p:nvPr>
            <p:ph idx="1"/>
          </p:nvPr>
        </p:nvSpPr>
        <p:spPr/>
        <p:txBody>
          <a:bodyPr>
            <a:normAutofit/>
          </a:bodyPr>
          <a:lstStyle/>
          <a:p>
            <a:pPr marL="0" indent="0">
              <a:lnSpc>
                <a:spcPct val="100000"/>
              </a:lnSpc>
              <a:buNone/>
            </a:pPr>
            <a:r>
              <a:rPr lang="en-GB" sz="3200" b="1" dirty="0">
                <a:latin typeface="+mn-lt"/>
              </a:rPr>
              <a:t>POUR: Accessibility Principles</a:t>
            </a:r>
          </a:p>
          <a:p>
            <a:pPr>
              <a:lnSpc>
                <a:spcPct val="100000"/>
              </a:lnSpc>
            </a:pPr>
            <a:r>
              <a:rPr lang="en-GB" b="1" dirty="0">
                <a:latin typeface="+mn-lt"/>
              </a:rPr>
              <a:t>P = Perceivable:  </a:t>
            </a:r>
            <a:r>
              <a:rPr lang="en-GB" dirty="0">
                <a:latin typeface="+mn-lt"/>
              </a:rPr>
              <a:t>Is information given to suit all cohort’s sensory perception needs?</a:t>
            </a:r>
          </a:p>
          <a:p>
            <a:pPr>
              <a:lnSpc>
                <a:spcPct val="100000"/>
              </a:lnSpc>
            </a:pPr>
            <a:r>
              <a:rPr lang="en-GB" b="1" dirty="0">
                <a:latin typeface="+mn-lt"/>
              </a:rPr>
              <a:t>O = Operable:  </a:t>
            </a:r>
            <a:r>
              <a:rPr lang="en-GB" dirty="0">
                <a:latin typeface="+mn-lt"/>
              </a:rPr>
              <a:t>Can I use it easily?</a:t>
            </a:r>
          </a:p>
          <a:p>
            <a:pPr>
              <a:lnSpc>
                <a:spcPct val="100000"/>
              </a:lnSpc>
            </a:pPr>
            <a:r>
              <a:rPr lang="en-GB" b="1" dirty="0">
                <a:latin typeface="+mn-lt"/>
              </a:rPr>
              <a:t>U = Understandable:  </a:t>
            </a:r>
            <a:r>
              <a:rPr lang="en-GB" dirty="0">
                <a:latin typeface="+mn-lt"/>
              </a:rPr>
              <a:t>Is the language appropriate?</a:t>
            </a:r>
          </a:p>
          <a:p>
            <a:pPr>
              <a:lnSpc>
                <a:spcPct val="100000"/>
              </a:lnSpc>
            </a:pPr>
            <a:r>
              <a:rPr lang="en-GB" b="1" dirty="0">
                <a:latin typeface="+mn-lt"/>
              </a:rPr>
              <a:t>R = Robust: </a:t>
            </a:r>
            <a:r>
              <a:rPr lang="en-GB" dirty="0">
                <a:latin typeface="+mn-lt"/>
              </a:rPr>
              <a:t>How varied a group can access the information? </a:t>
            </a:r>
          </a:p>
        </p:txBody>
      </p:sp>
    </p:spTree>
    <p:extLst>
      <p:ext uri="{BB962C8B-B14F-4D97-AF65-F5344CB8AC3E}">
        <p14:creationId xmlns:p14="http://schemas.microsoft.com/office/powerpoint/2010/main" val="19398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Arial"/>
              <a:buNone/>
            </a:pPr>
            <a:r>
              <a:rPr lang="en-GB" sz="3600" dirty="0">
                <a:latin typeface="+mn-lt"/>
                <a:ea typeface="Arial"/>
                <a:cs typeface="Arial"/>
                <a:sym typeface="Arial"/>
              </a:rPr>
              <a:t>Raising awareness of the potential for inclusive design and assistive technologies</a:t>
            </a:r>
            <a:endParaRPr sz="3600" dirty="0">
              <a:latin typeface="+mn-lt"/>
              <a:ea typeface="Arial"/>
              <a:cs typeface="Arial"/>
              <a:sym typeface="Arial"/>
            </a:endParaRPr>
          </a:p>
        </p:txBody>
      </p:sp>
      <p:sp>
        <p:nvSpPr>
          <p:cNvPr id="215" name="Google Shape;215;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Clr>
                <a:schemeClr val="dk1"/>
              </a:buClr>
              <a:buSzPts val="2800"/>
              <a:buChar char="•"/>
            </a:pPr>
            <a:r>
              <a:rPr lang="en-GB" dirty="0">
                <a:latin typeface="+mn-lt"/>
                <a:ea typeface="Arial"/>
                <a:cs typeface="Arial"/>
                <a:sym typeface="Arial"/>
              </a:rPr>
              <a:t>Quite early on we incorporated </a:t>
            </a:r>
            <a:r>
              <a:rPr lang="en-GB" u="sng" dirty="0">
                <a:solidFill>
                  <a:schemeClr val="hlink"/>
                </a:solidFill>
                <a:latin typeface="+mn-lt"/>
                <a:ea typeface="Arial"/>
                <a:cs typeface="Arial"/>
                <a:sym typeface="Arial"/>
                <a:hlinkClick r:id="rId3"/>
              </a:rPr>
              <a:t>Sensus Access </a:t>
            </a:r>
            <a:r>
              <a:rPr lang="en-GB" dirty="0">
                <a:latin typeface="+mn-lt"/>
                <a:ea typeface="Arial"/>
                <a:cs typeface="Arial"/>
                <a:sym typeface="Arial"/>
              </a:rPr>
              <a:t>into our processes for information delivery to enable everyone at Kent </a:t>
            </a:r>
            <a:endParaRPr dirty="0">
              <a:latin typeface="+mn-lt"/>
            </a:endParaRPr>
          </a:p>
          <a:p>
            <a:pPr marL="228600" lvl="0" indent="-228600" algn="l" rtl="0">
              <a:lnSpc>
                <a:spcPct val="100000"/>
              </a:lnSpc>
              <a:spcBef>
                <a:spcPts val="1000"/>
              </a:spcBef>
              <a:spcAft>
                <a:spcPts val="0"/>
              </a:spcAft>
              <a:buClr>
                <a:schemeClr val="dk1"/>
              </a:buClr>
              <a:buSzPts val="2800"/>
              <a:buChar char="•"/>
            </a:pPr>
            <a:r>
              <a:rPr lang="en-GB" dirty="0">
                <a:latin typeface="+mn-lt"/>
                <a:ea typeface="Arial"/>
                <a:cs typeface="Arial"/>
                <a:sym typeface="Arial"/>
              </a:rPr>
              <a:t>As we explored new assistive technologies we made them available to everyone through our </a:t>
            </a:r>
            <a:r>
              <a:rPr lang="en-GB" u="sng" dirty="0">
                <a:solidFill>
                  <a:schemeClr val="hlink"/>
                </a:solidFill>
                <a:latin typeface="+mn-lt"/>
                <a:ea typeface="Arial"/>
                <a:cs typeface="Arial"/>
                <a:sym typeface="Arial"/>
                <a:hlinkClick r:id="rId4"/>
              </a:rPr>
              <a:t>productivity tools pages</a:t>
            </a:r>
            <a:endParaRPr dirty="0">
              <a:latin typeface="+mn-lt"/>
            </a:endParaRPr>
          </a:p>
        </p:txBody>
      </p:sp>
      <p:pic>
        <p:nvPicPr>
          <p:cNvPr id="216" name="Google Shape;216;p31" descr="Logo for Productivity Tools at Kent. Tools to work and study smarter: www.kent.ac.uk/tools "/>
          <p:cNvPicPr preferRelativeResize="0"/>
          <p:nvPr/>
        </p:nvPicPr>
        <p:blipFill rotWithShape="1">
          <a:blip r:embed="rId5">
            <a:alphaModFix/>
          </a:blip>
          <a:srcRect/>
          <a:stretch/>
        </p:blipFill>
        <p:spPr>
          <a:xfrm>
            <a:off x="3961460" y="5115753"/>
            <a:ext cx="4269079" cy="13771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sz="4000" dirty="0">
                <a:latin typeface="+mn-lt"/>
                <a:ea typeface="Arial"/>
                <a:cs typeface="Arial"/>
                <a:sym typeface="Arial"/>
              </a:rPr>
              <a:t>The power of procurement: accessibility by default</a:t>
            </a:r>
            <a:endParaRPr dirty="0">
              <a:latin typeface="+mn-lt"/>
            </a:endParaRPr>
          </a:p>
        </p:txBody>
      </p:sp>
      <p:sp>
        <p:nvSpPr>
          <p:cNvPr id="223" name="Google Shape;223;p32"/>
          <p:cNvSpPr txBox="1">
            <a:spLocks noGrp="1"/>
          </p:cNvSpPr>
          <p:nvPr>
            <p:ph type="body" idx="1"/>
          </p:nvPr>
        </p:nvSpPr>
        <p:spPr>
          <a:xfrm>
            <a:off x="908926" y="1690689"/>
            <a:ext cx="9002700" cy="48975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3200"/>
              <a:buChar char="•"/>
            </a:pPr>
            <a:r>
              <a:rPr lang="en-GB" sz="3200" dirty="0">
                <a:latin typeface="+mn-lt"/>
                <a:ea typeface="Arial"/>
                <a:cs typeface="Arial"/>
                <a:sym typeface="Arial"/>
              </a:rPr>
              <a:t>Proactively tackling barriers upstream</a:t>
            </a:r>
            <a:endParaRPr dirty="0">
              <a:latin typeface="+mn-lt"/>
            </a:endParaRPr>
          </a:p>
          <a:p>
            <a:pPr marL="457200" lvl="0" indent="-457200" algn="l" rtl="0">
              <a:lnSpc>
                <a:spcPct val="100000"/>
              </a:lnSpc>
              <a:spcBef>
                <a:spcPts val="1000"/>
              </a:spcBef>
              <a:spcAft>
                <a:spcPts val="0"/>
              </a:spcAft>
              <a:buClr>
                <a:schemeClr val="dk1"/>
              </a:buClr>
              <a:buSzPts val="3200"/>
              <a:buChar char="•"/>
            </a:pPr>
            <a:r>
              <a:rPr lang="en-GB" sz="3200" dirty="0">
                <a:latin typeface="+mn-lt"/>
                <a:ea typeface="Arial"/>
                <a:cs typeface="Arial"/>
                <a:sym typeface="Arial"/>
              </a:rPr>
              <a:t>Collective buying power</a:t>
            </a:r>
            <a:endParaRPr dirty="0">
              <a:latin typeface="+mn-lt"/>
            </a:endParaRPr>
          </a:p>
          <a:p>
            <a:pPr marL="457200" lvl="0" indent="-457200" algn="l" rtl="0">
              <a:lnSpc>
                <a:spcPct val="100000"/>
              </a:lnSpc>
              <a:spcBef>
                <a:spcPts val="1000"/>
              </a:spcBef>
              <a:spcAft>
                <a:spcPts val="0"/>
              </a:spcAft>
              <a:buClr>
                <a:schemeClr val="dk1"/>
              </a:buClr>
              <a:buSzPts val="3200"/>
              <a:buChar char="•"/>
            </a:pPr>
            <a:r>
              <a:rPr lang="en-GB" sz="3200" dirty="0">
                <a:latin typeface="+mn-lt"/>
                <a:ea typeface="Arial"/>
                <a:cs typeface="Arial"/>
                <a:sym typeface="Arial"/>
              </a:rPr>
              <a:t>Addressing the market with one voice and incentivising to meet the needs of our users</a:t>
            </a:r>
            <a:endParaRPr dirty="0">
              <a:latin typeface="+mn-lt"/>
            </a:endParaRPr>
          </a:p>
          <a:p>
            <a:pPr marL="457200" lvl="0" indent="-457200" algn="l" rtl="0">
              <a:lnSpc>
                <a:spcPct val="100000"/>
              </a:lnSpc>
              <a:spcBef>
                <a:spcPts val="1000"/>
              </a:spcBef>
              <a:spcAft>
                <a:spcPts val="0"/>
              </a:spcAft>
              <a:buClr>
                <a:schemeClr val="dk1"/>
              </a:buClr>
              <a:buSzPts val="3200"/>
              <a:buChar char="•"/>
            </a:pPr>
            <a:r>
              <a:rPr lang="en-GB" sz="3200" dirty="0">
                <a:latin typeface="+mn-lt"/>
                <a:ea typeface="Arial"/>
                <a:cs typeface="Arial"/>
                <a:sym typeface="Arial"/>
              </a:rPr>
              <a:t>Working collaboratively with suppliers</a:t>
            </a:r>
            <a:endParaRPr dirty="0">
              <a:latin typeface="+mn-lt"/>
            </a:endParaRPr>
          </a:p>
          <a:p>
            <a:pPr marL="914400" lvl="1" indent="-457200" algn="l" rtl="0">
              <a:lnSpc>
                <a:spcPct val="100000"/>
              </a:lnSpc>
              <a:spcBef>
                <a:spcPts val="500"/>
              </a:spcBef>
              <a:spcAft>
                <a:spcPts val="0"/>
              </a:spcAft>
              <a:buClr>
                <a:schemeClr val="dk1"/>
              </a:buClr>
              <a:buSzPts val="2800"/>
              <a:buChar char="•"/>
            </a:pPr>
            <a:r>
              <a:rPr lang="en-GB" sz="2800" dirty="0">
                <a:latin typeface="+mn-lt"/>
                <a:ea typeface="Arial"/>
                <a:cs typeface="Arial"/>
                <a:sym typeface="Arial"/>
              </a:rPr>
              <a:t>After all, we are paying for a service for all of our users! </a:t>
            </a:r>
            <a:endParaRPr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dirty="0">
                <a:latin typeface="+mn-lt"/>
                <a:ea typeface="Arial"/>
                <a:cs typeface="Arial"/>
                <a:sym typeface="Arial"/>
              </a:rPr>
              <a:t>Overview</a:t>
            </a:r>
            <a:endParaRPr dirty="0">
              <a:latin typeface="+mn-lt"/>
            </a:endParaRPr>
          </a:p>
        </p:txBody>
      </p:sp>
      <p:sp>
        <p:nvSpPr>
          <p:cNvPr id="97" name="Google Shape;9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590"/>
              <a:buChar char="•"/>
            </a:pPr>
            <a:r>
              <a:rPr lang="en-GB" sz="3200" dirty="0">
                <a:latin typeface="+mn-lt"/>
                <a:ea typeface="Arial"/>
                <a:cs typeface="Arial"/>
                <a:sym typeface="Arial"/>
              </a:rPr>
              <a:t>The OPERA (Opportunity, Productivity, Engagement, Reducing barriers, Achievement) project</a:t>
            </a:r>
            <a:endParaRPr sz="3200" dirty="0">
              <a:latin typeface="+mn-lt"/>
            </a:endParaRPr>
          </a:p>
          <a:p>
            <a:pPr marL="228600" lvl="0" indent="-228600" algn="l" rtl="0">
              <a:lnSpc>
                <a:spcPct val="100000"/>
              </a:lnSpc>
              <a:spcBef>
                <a:spcPts val="1000"/>
              </a:spcBef>
              <a:spcAft>
                <a:spcPts val="0"/>
              </a:spcAft>
              <a:buClr>
                <a:schemeClr val="dk1"/>
              </a:buClr>
              <a:buSzPts val="2590"/>
              <a:buChar char="•"/>
            </a:pPr>
            <a:r>
              <a:rPr lang="en-GB" sz="3200" dirty="0">
                <a:latin typeface="+mn-lt"/>
                <a:ea typeface="Arial"/>
                <a:cs typeface="Arial"/>
                <a:sym typeface="Arial"/>
              </a:rPr>
              <a:t>Implementing accessibility initiatives to raise awareness of inclusive design and assistive technologies</a:t>
            </a:r>
            <a:endParaRPr sz="3200" dirty="0">
              <a:latin typeface="+mn-lt"/>
            </a:endParaRPr>
          </a:p>
          <a:p>
            <a:pPr marL="228600" lvl="0" indent="-228600" algn="l" rtl="0">
              <a:lnSpc>
                <a:spcPct val="100000"/>
              </a:lnSpc>
              <a:spcBef>
                <a:spcPts val="1000"/>
              </a:spcBef>
              <a:spcAft>
                <a:spcPts val="0"/>
              </a:spcAft>
              <a:buClr>
                <a:schemeClr val="dk1"/>
              </a:buClr>
              <a:buSzPts val="2590"/>
              <a:buChar char="•"/>
            </a:pPr>
            <a:r>
              <a:rPr lang="en-GB" sz="3200" dirty="0">
                <a:latin typeface="+mn-lt"/>
                <a:ea typeface="Arial"/>
                <a:cs typeface="Arial"/>
                <a:sym typeface="Arial"/>
              </a:rPr>
              <a:t>Shifting towards anticipatory reasonable adjustments and inclusive practice by design to tackle accessibility barriers at source</a:t>
            </a:r>
            <a:endParaRPr sz="3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dirty="0">
                <a:latin typeface="+mn-lt"/>
                <a:ea typeface="Arial"/>
                <a:cs typeface="Arial"/>
                <a:sym typeface="Arial"/>
              </a:rPr>
              <a:t>Steps</a:t>
            </a:r>
            <a:endParaRPr dirty="0">
              <a:latin typeface="+mn-lt"/>
            </a:endParaRPr>
          </a:p>
        </p:txBody>
      </p:sp>
      <p:pic>
        <p:nvPicPr>
          <p:cNvPr id="230" name="Google Shape;230;p33" descr="Photo of library steps showing lack of contrast between each step." title="Photo of library steps showing lack of contrast between each step."/>
          <p:cNvPicPr preferRelativeResize="0">
            <a:picLocks noGrp="1"/>
          </p:cNvPicPr>
          <p:nvPr>
            <p:ph type="body" idx="1"/>
          </p:nvPr>
        </p:nvPicPr>
        <p:blipFill rotWithShape="1">
          <a:blip r:embed="rId3">
            <a:alphaModFix/>
          </a:blip>
          <a:srcRect b="26766"/>
          <a:stretch/>
        </p:blipFill>
        <p:spPr>
          <a:xfrm>
            <a:off x="3055886" y="478972"/>
            <a:ext cx="6242739" cy="608148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3A17-EF59-9F4F-86F2-692196FE0691}"/>
              </a:ext>
            </a:extLst>
          </p:cNvPr>
          <p:cNvSpPr>
            <a:spLocks noGrp="1"/>
          </p:cNvSpPr>
          <p:nvPr>
            <p:ph type="title"/>
          </p:nvPr>
        </p:nvSpPr>
        <p:spPr/>
        <p:txBody>
          <a:bodyPr/>
          <a:lstStyle/>
          <a:p>
            <a:pPr>
              <a:lnSpc>
                <a:spcPct val="100000"/>
              </a:lnSpc>
            </a:pPr>
            <a:r>
              <a:rPr lang="en-US" dirty="0">
                <a:latin typeface="+mn-lt"/>
              </a:rPr>
              <a:t>This really matters…</a:t>
            </a:r>
          </a:p>
        </p:txBody>
      </p:sp>
      <p:sp>
        <p:nvSpPr>
          <p:cNvPr id="3" name="Text Placeholder 2">
            <a:extLst>
              <a:ext uri="{FF2B5EF4-FFF2-40B4-BE49-F238E27FC236}">
                <a16:creationId xmlns:a16="http://schemas.microsoft.com/office/drawing/2014/main" id="{57D86E35-2D0F-7442-B8F9-68FACB49AC3D}"/>
              </a:ext>
            </a:extLst>
          </p:cNvPr>
          <p:cNvSpPr>
            <a:spLocks noGrp="1"/>
          </p:cNvSpPr>
          <p:nvPr>
            <p:ph type="body" idx="1"/>
          </p:nvPr>
        </p:nvSpPr>
        <p:spPr/>
        <p:txBody>
          <a:bodyPr/>
          <a:lstStyle/>
          <a:p>
            <a:pPr marL="114300" indent="0">
              <a:lnSpc>
                <a:spcPct val="100000"/>
              </a:lnSpc>
              <a:buNone/>
            </a:pPr>
            <a:r>
              <a:rPr lang="en-GB" sz="3600" dirty="0">
                <a:latin typeface="+mn-lt"/>
              </a:rPr>
              <a:t>Today was just exciting: no other words for it!!! Thank you so much to you all!!! I am still in shock from it all!: from this leap forward in my educational history!!! For the first time, I can actually read the screen during a lecture!!! </a:t>
            </a:r>
            <a:br>
              <a:rPr lang="en-GB" sz="3600" dirty="0">
                <a:latin typeface="+mn-lt"/>
              </a:rPr>
            </a:br>
            <a:endParaRPr lang="en-US" sz="3600" dirty="0">
              <a:latin typeface="+mn-lt"/>
            </a:endParaRPr>
          </a:p>
        </p:txBody>
      </p:sp>
    </p:spTree>
    <p:extLst>
      <p:ext uri="{BB962C8B-B14F-4D97-AF65-F5344CB8AC3E}">
        <p14:creationId xmlns:p14="http://schemas.microsoft.com/office/powerpoint/2010/main" val="159342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dirty="0">
                <a:latin typeface="+mn-lt"/>
                <a:ea typeface="Arial"/>
                <a:cs typeface="Arial"/>
                <a:sym typeface="Arial"/>
              </a:rPr>
              <a:t>Further opportunities</a:t>
            </a:r>
            <a:endParaRPr dirty="0">
              <a:latin typeface="+mn-lt"/>
            </a:endParaRPr>
          </a:p>
        </p:txBody>
      </p:sp>
      <p:sp>
        <p:nvSpPr>
          <p:cNvPr id="237" name="Google Shape;23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800"/>
              <a:buChar char="•"/>
            </a:pPr>
            <a:r>
              <a:rPr lang="en-GB" dirty="0">
                <a:latin typeface="+mn-lt"/>
                <a:ea typeface="Arial"/>
                <a:cs typeface="Arial"/>
                <a:sym typeface="Arial"/>
              </a:rPr>
              <a:t>The Public Sector Web Accessibility Regulations.</a:t>
            </a:r>
            <a:endParaRPr dirty="0">
              <a:latin typeface="+mn-lt"/>
            </a:endParaRPr>
          </a:p>
        </p:txBody>
      </p:sp>
      <p:pic>
        <p:nvPicPr>
          <p:cNvPr id="238" name="Google Shape;238;p34" descr="Times Higher Education Award 2018 Winner of outstanding support for students "/>
          <p:cNvPicPr preferRelativeResize="0"/>
          <p:nvPr/>
        </p:nvPicPr>
        <p:blipFill rotWithShape="1">
          <a:blip r:embed="rId3">
            <a:alphaModFix/>
          </a:blip>
          <a:srcRect/>
          <a:stretch/>
        </p:blipFill>
        <p:spPr>
          <a:xfrm>
            <a:off x="838200" y="3126396"/>
            <a:ext cx="10515601" cy="17497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Arial"/>
              <a:buNone/>
            </a:pPr>
            <a:r>
              <a:rPr lang="en-GB" sz="4800" dirty="0">
                <a:latin typeface="+mn-lt"/>
                <a:ea typeface="Arial"/>
                <a:cs typeface="Arial"/>
                <a:sym typeface="Arial"/>
              </a:rPr>
              <a:t>Contact</a:t>
            </a:r>
            <a:endParaRPr dirty="0">
              <a:latin typeface="+mn-lt"/>
            </a:endParaRPr>
          </a:p>
        </p:txBody>
      </p:sp>
      <p:sp>
        <p:nvSpPr>
          <p:cNvPr id="245" name="Google Shape;245;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3200"/>
              <a:buNone/>
            </a:pPr>
            <a:r>
              <a:rPr lang="en-GB" sz="3200" dirty="0">
                <a:latin typeface="+mn-lt"/>
                <a:ea typeface="Arial"/>
                <a:cs typeface="Arial"/>
                <a:sym typeface="Arial"/>
              </a:rPr>
              <a:t>Ben Watson</a:t>
            </a:r>
            <a:endParaRPr dirty="0">
              <a:latin typeface="+mn-lt"/>
            </a:endParaRPr>
          </a:p>
          <a:p>
            <a:pPr marL="0" lvl="0" indent="0" algn="l" rtl="0">
              <a:lnSpc>
                <a:spcPct val="100000"/>
              </a:lnSpc>
              <a:spcBef>
                <a:spcPts val="1000"/>
              </a:spcBef>
              <a:spcAft>
                <a:spcPts val="0"/>
              </a:spcAft>
              <a:buClr>
                <a:schemeClr val="dk1"/>
              </a:buClr>
              <a:buSzPts val="3200"/>
              <a:buNone/>
            </a:pPr>
            <a:r>
              <a:rPr lang="en-GB" sz="3200" u="sng" dirty="0">
                <a:solidFill>
                  <a:schemeClr val="hlink"/>
                </a:solidFill>
                <a:latin typeface="+mn-lt"/>
                <a:ea typeface="Arial"/>
                <a:cs typeface="Arial"/>
                <a:sym typeface="Arial"/>
                <a:hlinkClick r:id="rId3"/>
              </a:rPr>
              <a:t>b.watson@kent.ac.uk</a:t>
            </a:r>
            <a:endParaRPr lang="en-GB" sz="3200" u="sng" dirty="0">
              <a:solidFill>
                <a:schemeClr val="hlink"/>
              </a:solidFill>
              <a:latin typeface="+mn-lt"/>
              <a:ea typeface="Arial"/>
              <a:cs typeface="Arial"/>
              <a:sym typeface="Arial"/>
            </a:endParaRPr>
          </a:p>
          <a:p>
            <a:pPr marL="0" lvl="0" indent="0" algn="l" rtl="0">
              <a:lnSpc>
                <a:spcPct val="100000"/>
              </a:lnSpc>
              <a:spcBef>
                <a:spcPts val="1000"/>
              </a:spcBef>
              <a:spcAft>
                <a:spcPts val="0"/>
              </a:spcAft>
              <a:buClr>
                <a:schemeClr val="dk1"/>
              </a:buClr>
              <a:buSzPts val="3200"/>
              <a:buNone/>
            </a:pPr>
            <a:endParaRPr lang="en-GB" sz="3200" u="sng" dirty="0">
              <a:solidFill>
                <a:schemeClr val="hlink"/>
              </a:solidFill>
              <a:latin typeface="+mn-lt"/>
              <a:ea typeface="Arial"/>
              <a:cs typeface="Arial"/>
              <a:sym typeface="Arial"/>
            </a:endParaRPr>
          </a:p>
          <a:p>
            <a:pPr marL="0" lvl="0" indent="0" algn="l" rtl="0">
              <a:lnSpc>
                <a:spcPct val="100000"/>
              </a:lnSpc>
              <a:spcBef>
                <a:spcPts val="1000"/>
              </a:spcBef>
              <a:spcAft>
                <a:spcPts val="0"/>
              </a:spcAft>
              <a:buClr>
                <a:schemeClr val="dk1"/>
              </a:buClr>
              <a:buSzPts val="3200"/>
              <a:buNone/>
            </a:pPr>
            <a:r>
              <a:rPr lang="en-GB" sz="3200" dirty="0">
                <a:solidFill>
                  <a:schemeClr val="tx1"/>
                </a:solidFill>
                <a:latin typeface="+mn-lt"/>
                <a:ea typeface="Arial"/>
                <a:cs typeface="Arial"/>
                <a:sym typeface="Arial"/>
              </a:rPr>
              <a:t>OPERA</a:t>
            </a:r>
          </a:p>
          <a:p>
            <a:pPr marL="0" lvl="0" indent="0" algn="l" rtl="0">
              <a:lnSpc>
                <a:spcPct val="100000"/>
              </a:lnSpc>
              <a:spcBef>
                <a:spcPts val="1000"/>
              </a:spcBef>
              <a:spcAft>
                <a:spcPts val="0"/>
              </a:spcAft>
              <a:buClr>
                <a:schemeClr val="dk1"/>
              </a:buClr>
              <a:buSzPts val="3200"/>
              <a:buNone/>
            </a:pPr>
            <a:r>
              <a:rPr lang="en-GB" sz="3200" dirty="0">
                <a:solidFill>
                  <a:schemeClr val="tx1"/>
                </a:solidFill>
                <a:latin typeface="+mn-lt"/>
                <a:ea typeface="Arial"/>
                <a:cs typeface="Arial"/>
                <a:sym typeface="Arial"/>
                <a:hlinkClick r:id="rId4"/>
              </a:rPr>
              <a:t>opera@kent.ac.uk</a:t>
            </a:r>
            <a:r>
              <a:rPr lang="en-GB" sz="3200" dirty="0">
                <a:solidFill>
                  <a:schemeClr val="tx1"/>
                </a:solidFill>
                <a:latin typeface="+mn-lt"/>
                <a:ea typeface="Arial"/>
                <a:cs typeface="Arial"/>
                <a:sym typeface="Arial"/>
              </a:rPr>
              <a:t> </a:t>
            </a:r>
            <a:endParaRPr sz="3200" dirty="0">
              <a:solidFill>
                <a:schemeClr val="tx1"/>
              </a:solidFill>
              <a:latin typeface="+mn-lt"/>
              <a:ea typeface="Arial"/>
              <a:cs typeface="Arial"/>
              <a:sym typeface="Arial"/>
            </a:endParaRPr>
          </a:p>
        </p:txBody>
      </p:sp>
      <p:pic>
        <p:nvPicPr>
          <p:cNvPr id="4" name="Picture 3" descr="University of Kent logo">
            <a:extLst>
              <a:ext uri="{FF2B5EF4-FFF2-40B4-BE49-F238E27FC236}">
                <a16:creationId xmlns:a16="http://schemas.microsoft.com/office/drawing/2014/main" id="{DBD697C3-2D71-7248-890C-DDF51E80C73A}"/>
              </a:ext>
            </a:extLst>
          </p:cNvPr>
          <p:cNvPicPr>
            <a:picLocks noChangeAspect="1"/>
          </p:cNvPicPr>
          <p:nvPr/>
        </p:nvPicPr>
        <p:blipFill>
          <a:blip r:embed="rId5">
            <a:alphaModFix/>
          </a:blip>
          <a:stretch>
            <a:fillRect/>
          </a:stretch>
        </p:blipFill>
        <p:spPr>
          <a:xfrm>
            <a:off x="9567863" y="5088696"/>
            <a:ext cx="2624137" cy="17693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F4CD-314C-4893-B7F8-D036D29F38B6}"/>
              </a:ext>
            </a:extLst>
          </p:cNvPr>
          <p:cNvSpPr>
            <a:spLocks noGrp="1"/>
          </p:cNvSpPr>
          <p:nvPr>
            <p:ph type="title"/>
          </p:nvPr>
        </p:nvSpPr>
        <p:spPr/>
        <p:txBody>
          <a:bodyPr/>
          <a:lstStyle/>
          <a:p>
            <a:pPr>
              <a:lnSpc>
                <a:spcPct val="100000"/>
              </a:lnSpc>
            </a:pPr>
            <a:r>
              <a:rPr lang="en-GB" dirty="0">
                <a:latin typeface="+mn-lt"/>
              </a:rPr>
              <a:t>Why anticipate students’ needs?</a:t>
            </a:r>
          </a:p>
        </p:txBody>
      </p:sp>
      <p:sp>
        <p:nvSpPr>
          <p:cNvPr id="3" name="Content Placeholder 2">
            <a:extLst>
              <a:ext uri="{FF2B5EF4-FFF2-40B4-BE49-F238E27FC236}">
                <a16:creationId xmlns:a16="http://schemas.microsoft.com/office/drawing/2014/main" id="{C58CA07B-812B-4C14-B513-2FAFCF072F21}"/>
              </a:ext>
            </a:extLst>
          </p:cNvPr>
          <p:cNvSpPr>
            <a:spLocks noGrp="1"/>
          </p:cNvSpPr>
          <p:nvPr>
            <p:ph idx="1"/>
          </p:nvPr>
        </p:nvSpPr>
        <p:spPr/>
        <p:txBody>
          <a:bodyPr>
            <a:noAutofit/>
          </a:bodyPr>
          <a:lstStyle/>
          <a:p>
            <a:pPr>
              <a:lnSpc>
                <a:spcPct val="100000"/>
              </a:lnSpc>
            </a:pPr>
            <a:r>
              <a:rPr lang="en-GB" sz="3200" dirty="0">
                <a:latin typeface="+mn-lt"/>
              </a:rPr>
              <a:t>Equality Act, 2010 (EA)</a:t>
            </a:r>
          </a:p>
          <a:p>
            <a:pPr>
              <a:lnSpc>
                <a:spcPct val="100000"/>
              </a:lnSpc>
            </a:pPr>
            <a:r>
              <a:rPr lang="en-GB" sz="3200" dirty="0">
                <a:latin typeface="+mn-lt"/>
              </a:rPr>
              <a:t>Changes to Disabled Students’ Allowances (DSA)</a:t>
            </a:r>
          </a:p>
          <a:p>
            <a:pPr>
              <a:lnSpc>
                <a:spcPct val="100000"/>
              </a:lnSpc>
            </a:pPr>
            <a:r>
              <a:rPr lang="en-GB" sz="3200" dirty="0">
                <a:latin typeface="+mn-lt"/>
              </a:rPr>
              <a:t>Public Sector Web Accessibility Regulation (2018)</a:t>
            </a:r>
          </a:p>
          <a:p>
            <a:pPr marL="114300" indent="0">
              <a:lnSpc>
                <a:spcPct val="100000"/>
              </a:lnSpc>
              <a:buNone/>
            </a:pPr>
            <a:endParaRPr lang="en-GB" sz="3200" dirty="0">
              <a:latin typeface="+mn-lt"/>
            </a:endParaRPr>
          </a:p>
          <a:p>
            <a:pPr>
              <a:lnSpc>
                <a:spcPct val="100000"/>
              </a:lnSpc>
            </a:pPr>
            <a:r>
              <a:rPr lang="en-GB" sz="3200" dirty="0">
                <a:latin typeface="+mn-lt"/>
              </a:rPr>
              <a:t>It’s the right thing to do…</a:t>
            </a:r>
          </a:p>
        </p:txBody>
      </p:sp>
    </p:spTree>
    <p:extLst>
      <p:ext uri="{BB962C8B-B14F-4D97-AF65-F5344CB8AC3E}">
        <p14:creationId xmlns:p14="http://schemas.microsoft.com/office/powerpoint/2010/main" val="133192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Arial"/>
              <a:buNone/>
            </a:pPr>
            <a:r>
              <a:rPr lang="en-GB" sz="3600" dirty="0">
                <a:latin typeface="+mn-lt"/>
                <a:ea typeface="Arial"/>
                <a:cs typeface="Arial"/>
                <a:sym typeface="Arial"/>
              </a:rPr>
              <a:t>OPERA (Opportunity, Productivity, Engagement, Reducing barriers, Achievement) project</a:t>
            </a:r>
            <a:endParaRPr dirty="0">
              <a:latin typeface="+mn-lt"/>
            </a:endParaRPr>
          </a:p>
        </p:txBody>
      </p:sp>
      <p:pic>
        <p:nvPicPr>
          <p:cNvPr id="104" name="Google Shape;104;p15" descr="Commissioned by Jisc to showcase the work of the OPERA (Opportunity, Productivity, Engagement, Reducing barriers, Achievement) project at the University of Kent. &#10;&#10;This video describes the experiences of students and staff at the University who have been involved with the project&#10;&#10;Find out more at: www.kent.ac.uk/accessibility" title="Jisc/Kent OPERA 2">
            <a:hlinkClick r:id="rId3"/>
          </p:cNvPr>
          <p:cNvPicPr preferRelativeResize="0"/>
          <p:nvPr/>
        </p:nvPicPr>
        <p:blipFill>
          <a:blip r:embed="rId4">
            <a:alphaModFix/>
          </a:blip>
          <a:stretch>
            <a:fillRect/>
          </a:stretch>
        </p:blipFill>
        <p:spPr>
          <a:xfrm>
            <a:off x="2723862" y="1690688"/>
            <a:ext cx="6744275" cy="505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dirty="0">
                <a:latin typeface="+mn-lt"/>
                <a:ea typeface="Arial"/>
                <a:cs typeface="Arial"/>
                <a:sym typeface="Arial"/>
              </a:rPr>
              <a:t>The beginning…</a:t>
            </a:r>
            <a:endParaRPr dirty="0">
              <a:latin typeface="+mn-lt"/>
            </a:endParaRPr>
          </a:p>
        </p:txBody>
      </p:sp>
      <p:sp>
        <p:nvSpPr>
          <p:cNvPr id="117" name="Google Shape;11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en-GB" sz="3200" dirty="0">
                <a:latin typeface="+mn-lt"/>
                <a:ea typeface="Arial"/>
                <a:cs typeface="Arial"/>
                <a:sym typeface="Arial"/>
              </a:rPr>
              <a:t>Wouldn’t it be better if we just made things work for everyone from the start?</a:t>
            </a:r>
            <a:endParaRPr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800"/>
              <a:buChar char="•"/>
            </a:pPr>
            <a:r>
              <a:rPr lang="en-GB" sz="3200" dirty="0">
                <a:latin typeface="+mn-lt"/>
                <a:ea typeface="Arial"/>
                <a:cs typeface="Arial"/>
                <a:sym typeface="Arial"/>
              </a:rPr>
              <a:t>Enabling collaborative development of a practice-based model for inclusive information delivery applying Jisc theoretical approaches </a:t>
            </a:r>
            <a:endParaRPr sz="3200" dirty="0">
              <a:latin typeface="+mn-lt"/>
            </a:endParaRPr>
          </a:p>
        </p:txBody>
      </p:sp>
      <p:sp>
        <p:nvSpPr>
          <p:cNvPr id="124" name="Google Shape;12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sz="4000" dirty="0">
                <a:latin typeface="+mn-lt"/>
                <a:ea typeface="Arial"/>
                <a:cs typeface="Arial"/>
                <a:sym typeface="Arial"/>
              </a:rPr>
              <a:t>Working in partnership with Jisc</a:t>
            </a:r>
            <a:endParaRPr sz="4000" dirty="0">
              <a:latin typeface="+mn-lt"/>
              <a:ea typeface="Arial"/>
              <a:cs typeface="Arial"/>
              <a:sym typeface="Arial"/>
            </a:endParaRPr>
          </a:p>
        </p:txBody>
      </p:sp>
      <p:pic>
        <p:nvPicPr>
          <p:cNvPr id="125" name="Google Shape;125;p18" descr="Jisc logo"/>
          <p:cNvPicPr preferRelativeResize="0"/>
          <p:nvPr/>
        </p:nvPicPr>
        <p:blipFill rotWithShape="1">
          <a:blip r:embed="rId3">
            <a:alphaModFix/>
          </a:blip>
          <a:srcRect/>
          <a:stretch/>
        </p:blipFill>
        <p:spPr>
          <a:xfrm>
            <a:off x="4546600" y="4001294"/>
            <a:ext cx="3098800" cy="189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dirty="0">
                <a:latin typeface="+mn-lt"/>
                <a:ea typeface="Arial"/>
                <a:cs typeface="Arial"/>
                <a:sym typeface="Arial"/>
              </a:rPr>
              <a:t>What is inclusive practice?</a:t>
            </a:r>
            <a:endParaRPr dirty="0">
              <a:latin typeface="+mn-lt"/>
            </a:endParaRPr>
          </a:p>
        </p:txBody>
      </p:sp>
      <p:sp>
        <p:nvSpPr>
          <p:cNvPr id="160" name="Google Shape;160;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800"/>
              <a:buChar char="•"/>
            </a:pPr>
            <a:r>
              <a:rPr lang="en-GB" sz="3200" dirty="0">
                <a:latin typeface="+mn-lt"/>
                <a:ea typeface="Arial"/>
                <a:cs typeface="Arial"/>
                <a:sym typeface="Arial"/>
              </a:rPr>
              <a:t>Being inclusive is about offering services that are designed to work well for everyone </a:t>
            </a:r>
            <a:endParaRPr sz="3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Arial"/>
              <a:buNone/>
            </a:pPr>
            <a:r>
              <a:rPr lang="en-GB" sz="4800" b="0" dirty="0">
                <a:solidFill>
                  <a:schemeClr val="dk1"/>
                </a:solidFill>
                <a:latin typeface="+mn-lt"/>
                <a:ea typeface="Arial"/>
                <a:cs typeface="Arial"/>
                <a:sym typeface="Arial"/>
              </a:rPr>
              <a:t>How do you practice inclusively?</a:t>
            </a:r>
            <a:endParaRPr dirty="0">
              <a:latin typeface="+mn-lt"/>
            </a:endParaRPr>
          </a:p>
        </p:txBody>
      </p:sp>
      <p:sp>
        <p:nvSpPr>
          <p:cNvPr id="167" name="Google Shape;16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3200"/>
              <a:buNone/>
            </a:pPr>
            <a:r>
              <a:rPr lang="en-GB" sz="3200" b="0" dirty="0">
                <a:solidFill>
                  <a:schemeClr val="dk1"/>
                </a:solidFill>
                <a:latin typeface="+mn-lt"/>
                <a:ea typeface="Arial"/>
                <a:cs typeface="Arial"/>
                <a:sym typeface="Arial"/>
              </a:rPr>
              <a:t>Three key vehicles </a:t>
            </a:r>
            <a:r>
              <a:rPr lang="en-GB" sz="3200" dirty="0">
                <a:latin typeface="+mn-lt"/>
                <a:ea typeface="Arial"/>
                <a:cs typeface="Arial"/>
                <a:sym typeface="Arial"/>
              </a:rPr>
              <a:t>to achieve</a:t>
            </a:r>
            <a:r>
              <a:rPr lang="en-GB" sz="3200" b="0" dirty="0">
                <a:solidFill>
                  <a:schemeClr val="dk1"/>
                </a:solidFill>
                <a:latin typeface="+mn-lt"/>
                <a:ea typeface="Arial"/>
                <a:cs typeface="Arial"/>
                <a:sym typeface="Arial"/>
              </a:rPr>
              <a:t> inclusive </a:t>
            </a:r>
            <a:r>
              <a:rPr lang="en-GB" sz="3200" dirty="0">
                <a:latin typeface="+mn-lt"/>
                <a:ea typeface="Arial"/>
                <a:cs typeface="Arial"/>
                <a:sym typeface="Arial"/>
              </a:rPr>
              <a:t>learning</a:t>
            </a:r>
            <a:r>
              <a:rPr lang="en-GB" sz="3200" b="0" dirty="0">
                <a:solidFill>
                  <a:schemeClr val="dk1"/>
                </a:solidFill>
                <a:latin typeface="+mn-lt"/>
                <a:ea typeface="Arial"/>
                <a:cs typeface="Arial"/>
                <a:sym typeface="Arial"/>
              </a:rPr>
              <a:t>: </a:t>
            </a:r>
            <a:endParaRPr sz="3200" dirty="0">
              <a:latin typeface="+mn-lt"/>
            </a:endParaRPr>
          </a:p>
          <a:p>
            <a:pPr marL="0" lvl="0" indent="0" algn="l" rtl="0">
              <a:lnSpc>
                <a:spcPct val="100000"/>
              </a:lnSpc>
              <a:spcBef>
                <a:spcPts val="1000"/>
              </a:spcBef>
              <a:spcAft>
                <a:spcPts val="0"/>
              </a:spcAft>
              <a:buClr>
                <a:schemeClr val="dk1"/>
              </a:buClr>
              <a:buSzPts val="3200"/>
              <a:buNone/>
            </a:pPr>
            <a:endParaRPr sz="3200" b="0" dirty="0">
              <a:solidFill>
                <a:schemeClr val="dk1"/>
              </a:solidFill>
              <a:latin typeface="+mn-lt"/>
              <a:ea typeface="Arial"/>
              <a:cs typeface="Arial"/>
              <a:sym typeface="Arial"/>
            </a:endParaRPr>
          </a:p>
          <a:p>
            <a:pPr marL="685800" lvl="1" indent="-228600" algn="l" rtl="0">
              <a:lnSpc>
                <a:spcPct val="100000"/>
              </a:lnSpc>
              <a:spcBef>
                <a:spcPts val="500"/>
              </a:spcBef>
              <a:spcAft>
                <a:spcPts val="0"/>
              </a:spcAft>
              <a:buClr>
                <a:schemeClr val="dk1"/>
              </a:buClr>
              <a:buSzPts val="3200"/>
              <a:buChar char="•"/>
            </a:pPr>
            <a:r>
              <a:rPr lang="en-GB" sz="3200" dirty="0">
                <a:latin typeface="+mn-lt"/>
                <a:ea typeface="Arial"/>
                <a:cs typeface="Arial"/>
                <a:sym typeface="Arial"/>
              </a:rPr>
              <a:t> </a:t>
            </a:r>
            <a:r>
              <a:rPr lang="en-GB" sz="3200" b="0" dirty="0">
                <a:solidFill>
                  <a:schemeClr val="dk1"/>
                </a:solidFill>
                <a:latin typeface="+mn-lt"/>
                <a:ea typeface="Arial"/>
                <a:cs typeface="Arial"/>
                <a:sym typeface="Arial"/>
              </a:rPr>
              <a:t>Individual reasonable adjustments</a:t>
            </a:r>
            <a:endParaRPr sz="3200" dirty="0">
              <a:latin typeface="+mn-lt"/>
            </a:endParaRPr>
          </a:p>
          <a:p>
            <a:pPr marL="685800" lvl="1" indent="-228600" algn="l" rtl="0">
              <a:lnSpc>
                <a:spcPct val="100000"/>
              </a:lnSpc>
              <a:spcBef>
                <a:spcPts val="500"/>
              </a:spcBef>
              <a:spcAft>
                <a:spcPts val="0"/>
              </a:spcAft>
              <a:buClr>
                <a:schemeClr val="dk1"/>
              </a:buClr>
              <a:buSzPts val="3200"/>
              <a:buChar char="•"/>
            </a:pPr>
            <a:r>
              <a:rPr lang="en-GB" sz="3200" dirty="0">
                <a:latin typeface="+mn-lt"/>
                <a:ea typeface="Arial"/>
                <a:cs typeface="Arial"/>
                <a:sym typeface="Arial"/>
              </a:rPr>
              <a:t> </a:t>
            </a:r>
            <a:r>
              <a:rPr lang="en-GB" sz="3200" b="0" dirty="0">
                <a:solidFill>
                  <a:schemeClr val="dk1"/>
                </a:solidFill>
                <a:latin typeface="+mn-lt"/>
                <a:ea typeface="Arial"/>
                <a:cs typeface="Arial"/>
                <a:sym typeface="Arial"/>
              </a:rPr>
              <a:t>Anticipatory reasonable adjustments</a:t>
            </a:r>
            <a:endParaRPr sz="3200" dirty="0">
              <a:latin typeface="+mn-lt"/>
            </a:endParaRPr>
          </a:p>
          <a:p>
            <a:pPr marL="685800" lvl="1" indent="-228600" algn="l" rtl="0">
              <a:lnSpc>
                <a:spcPct val="100000"/>
              </a:lnSpc>
              <a:spcBef>
                <a:spcPts val="500"/>
              </a:spcBef>
              <a:spcAft>
                <a:spcPts val="0"/>
              </a:spcAft>
              <a:buClr>
                <a:schemeClr val="dk1"/>
              </a:buClr>
              <a:buSzPts val="3200"/>
              <a:buChar char="•"/>
            </a:pPr>
            <a:r>
              <a:rPr lang="en-GB" sz="3200" dirty="0">
                <a:latin typeface="+mn-lt"/>
                <a:ea typeface="Arial"/>
                <a:cs typeface="Arial"/>
                <a:sym typeface="Arial"/>
              </a:rPr>
              <a:t> </a:t>
            </a:r>
            <a:r>
              <a:rPr lang="en-GB" sz="3200" b="0" dirty="0">
                <a:solidFill>
                  <a:schemeClr val="dk1"/>
                </a:solidFill>
                <a:latin typeface="+mn-lt"/>
                <a:ea typeface="Arial"/>
                <a:cs typeface="Arial"/>
                <a:sym typeface="Arial"/>
              </a:rPr>
              <a:t>Inclusive practice</a:t>
            </a:r>
          </a:p>
          <a:p>
            <a:pPr marL="685800" lvl="1" indent="-228600" algn="l" rtl="0">
              <a:lnSpc>
                <a:spcPct val="100000"/>
              </a:lnSpc>
              <a:spcBef>
                <a:spcPts val="500"/>
              </a:spcBef>
              <a:spcAft>
                <a:spcPts val="0"/>
              </a:spcAft>
              <a:buClr>
                <a:schemeClr val="dk1"/>
              </a:buClr>
              <a:buSzPts val="3200"/>
              <a:buChar char="•"/>
            </a:pPr>
            <a:endParaRPr lang="en-GB" sz="3200" dirty="0">
              <a:latin typeface="+mn-lt"/>
              <a:cs typeface="Arial"/>
              <a:sym typeface="Arial"/>
            </a:endParaRPr>
          </a:p>
          <a:p>
            <a:pPr marL="685800" lvl="1" indent="-228600">
              <a:lnSpc>
                <a:spcPct val="100000"/>
              </a:lnSpc>
              <a:buSzPts val="3200"/>
            </a:pPr>
            <a:r>
              <a:rPr lang="en-GB" sz="3200" u="sng" dirty="0">
                <a:solidFill>
                  <a:schemeClr val="hlink"/>
                </a:solidFill>
                <a:latin typeface="+mn-lt"/>
                <a:ea typeface="Arial"/>
                <a:cs typeface="Arial"/>
                <a:sym typeface="Arial"/>
                <a:hlinkClick r:id="rId3"/>
              </a:rPr>
              <a:t>Kent Inclusive Practices (KIPs)</a:t>
            </a:r>
            <a:endParaRPr sz="32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GB" b="0" dirty="0">
                <a:latin typeface="+mn-lt"/>
                <a:ea typeface="Arial"/>
                <a:cs typeface="Arial"/>
                <a:sym typeface="Arial"/>
              </a:rPr>
              <a:t>Kent Inclusive Practices (KIPs) data</a:t>
            </a:r>
            <a:endParaRPr dirty="0">
              <a:latin typeface="+mn-lt"/>
            </a:endParaRPr>
          </a:p>
        </p:txBody>
      </p:sp>
      <p:graphicFrame>
        <p:nvGraphicFramePr>
          <p:cNvPr id="174" name="Google Shape;174;p25" descr="Table shows that:&#10;&#10;Use of enabling equipment appears 972 times which is 62.2% of lists.&#10;Provision of class resources before class apperas 945 times which is 60.5%.&#10;Direct book lists apperas 757 times which is 48.4% of ILPs." title="Table showing 3 most frequently recurring ILP entries at Kent"/>
          <p:cNvGraphicFramePr/>
          <p:nvPr>
            <p:extLst>
              <p:ext uri="{D42A27DB-BD31-4B8C-83A1-F6EECF244321}">
                <p14:modId xmlns:p14="http://schemas.microsoft.com/office/powerpoint/2010/main" val="668757987"/>
              </p:ext>
            </p:extLst>
          </p:nvPr>
        </p:nvGraphicFramePr>
        <p:xfrm>
          <a:off x="466521" y="1549634"/>
          <a:ext cx="11258950" cy="5105512"/>
        </p:xfrm>
        <a:graphic>
          <a:graphicData uri="http://schemas.openxmlformats.org/drawingml/2006/table">
            <a:tbl>
              <a:tblPr firstRow="1">
                <a:noFill/>
                <a:tableStyleId>{AA2AE565-18A5-4062-8A43-840FEF818E5C}</a:tableStyleId>
              </a:tblPr>
              <a:tblGrid>
                <a:gridCol w="5382575">
                  <a:extLst>
                    <a:ext uri="{9D8B030D-6E8A-4147-A177-3AD203B41FA5}">
                      <a16:colId xmlns:a16="http://schemas.microsoft.com/office/drawing/2014/main" val="20000"/>
                    </a:ext>
                  </a:extLst>
                </a:gridCol>
                <a:gridCol w="3118750">
                  <a:extLst>
                    <a:ext uri="{9D8B030D-6E8A-4147-A177-3AD203B41FA5}">
                      <a16:colId xmlns:a16="http://schemas.microsoft.com/office/drawing/2014/main" val="20001"/>
                    </a:ext>
                  </a:extLst>
                </a:gridCol>
                <a:gridCol w="2757625">
                  <a:extLst>
                    <a:ext uri="{9D8B030D-6E8A-4147-A177-3AD203B41FA5}">
                      <a16:colId xmlns:a16="http://schemas.microsoft.com/office/drawing/2014/main" val="20002"/>
                    </a:ext>
                  </a:extLst>
                </a:gridCol>
              </a:tblGrid>
              <a:tr h="1515400">
                <a:tc>
                  <a:txBody>
                    <a:bodyPr/>
                    <a:lstStyle/>
                    <a:p>
                      <a:pPr marL="0" marR="0" lvl="0" indent="0" algn="ctr" rtl="0">
                        <a:lnSpc>
                          <a:spcPct val="107000"/>
                        </a:lnSpc>
                        <a:spcBef>
                          <a:spcPts val="0"/>
                        </a:spcBef>
                        <a:spcAft>
                          <a:spcPts val="0"/>
                        </a:spcAft>
                        <a:buNone/>
                      </a:pPr>
                      <a:r>
                        <a:rPr lang="en-GB" sz="2400" b="1" u="none" strike="noStrike" cap="none" dirty="0">
                          <a:latin typeface="Arial"/>
                          <a:ea typeface="Arial"/>
                          <a:cs typeface="Arial"/>
                          <a:sym typeface="Arial"/>
                        </a:rPr>
                        <a:t>Kent Individual adjustment</a:t>
                      </a:r>
                      <a:endParaRPr sz="24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b="1" u="none" strike="noStrike" cap="none" dirty="0">
                          <a:latin typeface="Arial"/>
                          <a:ea typeface="Arial"/>
                          <a:cs typeface="Arial"/>
                          <a:sym typeface="Arial"/>
                        </a:rPr>
                        <a:t>Number of Inclusive Learning Plans (ILPs) featuring adjustment</a:t>
                      </a:r>
                      <a:endParaRPr sz="24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b="1" u="none" strike="noStrike" cap="none" dirty="0">
                          <a:latin typeface="Arial"/>
                          <a:ea typeface="Arial"/>
                          <a:cs typeface="Arial"/>
                          <a:sym typeface="Arial"/>
                        </a:rPr>
                        <a:t>Percentage of ILPs</a:t>
                      </a:r>
                      <a:endParaRPr sz="24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6725">
                <a:tc>
                  <a:txBody>
                    <a:bodyPr/>
                    <a:lstStyle/>
                    <a:p>
                      <a:pPr marL="0" marR="0" lvl="0" indent="0" algn="l" rtl="0">
                        <a:lnSpc>
                          <a:spcPct val="107000"/>
                        </a:lnSpc>
                        <a:spcBef>
                          <a:spcPts val="0"/>
                        </a:spcBef>
                        <a:spcAft>
                          <a:spcPts val="0"/>
                        </a:spcAft>
                        <a:buNone/>
                      </a:pPr>
                      <a:r>
                        <a:rPr lang="en-GB" sz="2400" u="none" strike="noStrike" cap="none" dirty="0">
                          <a:latin typeface="Arial"/>
                          <a:ea typeface="Arial"/>
                          <a:cs typeface="Arial"/>
                          <a:sym typeface="Arial"/>
                        </a:rPr>
                        <a:t>Use of Enabling Equipment (Permitting lecture recording for personal use).</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u="none" strike="noStrike" cap="none" dirty="0">
                          <a:latin typeface="Arial"/>
                          <a:ea typeface="Arial"/>
                          <a:cs typeface="Arial"/>
                          <a:sym typeface="Arial"/>
                        </a:rPr>
                        <a:t>972</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u="none" strike="noStrike" cap="none" dirty="0">
                          <a:latin typeface="Arial"/>
                          <a:ea typeface="Arial"/>
                          <a:cs typeface="Arial"/>
                          <a:sym typeface="Arial"/>
                        </a:rPr>
                        <a:t>62.2%</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36550">
                <a:tc>
                  <a:txBody>
                    <a:bodyPr/>
                    <a:lstStyle/>
                    <a:p>
                      <a:pPr marL="0" marR="0" lvl="0" indent="0" algn="l" rtl="0">
                        <a:lnSpc>
                          <a:spcPct val="107000"/>
                        </a:lnSpc>
                        <a:spcBef>
                          <a:spcPts val="0"/>
                        </a:spcBef>
                        <a:spcAft>
                          <a:spcPts val="0"/>
                        </a:spcAft>
                        <a:buNone/>
                      </a:pPr>
                      <a:r>
                        <a:rPr lang="en-GB" sz="2400" u="none" strike="noStrike" cap="none" dirty="0">
                          <a:latin typeface="Arial"/>
                          <a:ea typeface="Arial"/>
                          <a:cs typeface="Arial"/>
                          <a:sym typeface="Arial"/>
                        </a:rPr>
                        <a:t>Provision of Class Resources (Providing lecture outlines before class).</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u="none" strike="noStrike" cap="none" dirty="0">
                          <a:latin typeface="Arial"/>
                          <a:ea typeface="Arial"/>
                          <a:cs typeface="Arial"/>
                          <a:sym typeface="Arial"/>
                        </a:rPr>
                        <a:t>945</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u="none" strike="noStrike" cap="none" dirty="0">
                          <a:latin typeface="Arial"/>
                          <a:ea typeface="Arial"/>
                          <a:cs typeface="Arial"/>
                          <a:sym typeface="Arial"/>
                        </a:rPr>
                        <a:t>60.5%</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98500">
                <a:tc>
                  <a:txBody>
                    <a:bodyPr/>
                    <a:lstStyle/>
                    <a:p>
                      <a:pPr marL="0" marR="0" lvl="0" indent="0" algn="l" rtl="0">
                        <a:lnSpc>
                          <a:spcPct val="107000"/>
                        </a:lnSpc>
                        <a:spcBef>
                          <a:spcPts val="0"/>
                        </a:spcBef>
                        <a:spcAft>
                          <a:spcPts val="0"/>
                        </a:spcAft>
                        <a:buNone/>
                      </a:pPr>
                      <a:r>
                        <a:rPr lang="en-GB" sz="2400" u="none" strike="noStrike" cap="none" dirty="0">
                          <a:latin typeface="Arial"/>
                          <a:ea typeface="Arial"/>
                          <a:cs typeface="Arial"/>
                          <a:sym typeface="Arial"/>
                        </a:rPr>
                        <a:t>Direct Book Lists (Prioritised reading lists).</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u="none" strike="noStrike" cap="none" dirty="0">
                          <a:latin typeface="Arial"/>
                          <a:ea typeface="Arial"/>
                          <a:cs typeface="Arial"/>
                          <a:sym typeface="Arial"/>
                        </a:rPr>
                        <a:t>757</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u="none" strike="noStrike" cap="none" dirty="0">
                          <a:latin typeface="Arial"/>
                          <a:ea typeface="Arial"/>
                          <a:cs typeface="Arial"/>
                          <a:sym typeface="Arial"/>
                        </a:rPr>
                        <a:t>48.4%</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8850">
                <a:tc>
                  <a:txBody>
                    <a:bodyPr/>
                    <a:lstStyle/>
                    <a:p>
                      <a:pPr marL="0" marR="0" lvl="0" indent="0" algn="l" rtl="0">
                        <a:lnSpc>
                          <a:spcPct val="107000"/>
                        </a:lnSpc>
                        <a:spcBef>
                          <a:spcPts val="0"/>
                        </a:spcBef>
                        <a:spcAft>
                          <a:spcPts val="0"/>
                        </a:spcAft>
                        <a:buNone/>
                      </a:pPr>
                      <a:r>
                        <a:rPr lang="en-GB" sz="2400" b="1" u="none" strike="noStrike" cap="none" dirty="0">
                          <a:latin typeface="Arial"/>
                          <a:ea typeface="Arial"/>
                          <a:cs typeface="Arial"/>
                          <a:sym typeface="Arial"/>
                        </a:rPr>
                        <a:t>Total </a:t>
                      </a:r>
                      <a:endParaRPr sz="24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GB" sz="2400" b="1" u="none" strike="noStrike" cap="none" dirty="0">
                          <a:latin typeface="Arial"/>
                          <a:ea typeface="Arial"/>
                          <a:cs typeface="Arial"/>
                          <a:sym typeface="Arial"/>
                        </a:rPr>
                        <a:t>2674</a:t>
                      </a:r>
                      <a:endParaRPr sz="24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GB" sz="2400" b="1" u="none" strike="noStrike" cap="none" dirty="0">
                          <a:latin typeface="Arial"/>
                          <a:ea typeface="Arial"/>
                          <a:cs typeface="Arial"/>
                          <a:sym typeface="Arial"/>
                        </a:rPr>
                        <a:t> </a:t>
                      </a:r>
                      <a:endParaRPr sz="24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1659</Words>
  <Application>Microsoft Macintosh PowerPoint</Application>
  <PresentationFormat>Widescreen</PresentationFormat>
  <Paragraphs>172</Paragraphs>
  <Slides>23</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Case Study: OPERA: Improving access to learning for all </vt:lpstr>
      <vt:lpstr>Overview</vt:lpstr>
      <vt:lpstr>Why anticipate students’ needs?</vt:lpstr>
      <vt:lpstr>OPERA (Opportunity, Productivity, Engagement, Reducing barriers, Achievement) project</vt:lpstr>
      <vt:lpstr>The beginning…</vt:lpstr>
      <vt:lpstr>Working in partnership with Jisc</vt:lpstr>
      <vt:lpstr>What is inclusive practice?</vt:lpstr>
      <vt:lpstr>How do you practice inclusively?</vt:lpstr>
      <vt:lpstr>Kent Inclusive Practices (KIPs) data</vt:lpstr>
      <vt:lpstr>Kent Inclusive Practices (KIPs)</vt:lpstr>
      <vt:lpstr>This is about everyone…</vt:lpstr>
      <vt:lpstr>Embedding KIPs into standard processes</vt:lpstr>
      <vt:lpstr>Blackboard Ally: business as usual accessibility</vt:lpstr>
      <vt:lpstr>Average accessibility score for each faculty</vt:lpstr>
      <vt:lpstr>Downloads of alternative formats</vt:lpstr>
      <vt:lpstr>Practicing what we preach!</vt:lpstr>
      <vt:lpstr>Web Content Accessibility Guidelines (WCAG)</vt:lpstr>
      <vt:lpstr>Raising awareness of the potential for inclusive design and assistive technologies</vt:lpstr>
      <vt:lpstr>The power of procurement: accessibility by default</vt:lpstr>
      <vt:lpstr>Steps</vt:lpstr>
      <vt:lpstr>This really matters…</vt:lpstr>
      <vt:lpstr>Further opportunities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OPERA: Improving access to learning for all</dc:title>
  <dc:creator>Ben Watson</dc:creator>
  <cp:lastModifiedBy>Microsoft Office User</cp:lastModifiedBy>
  <cp:revision>23</cp:revision>
  <dcterms:modified xsi:type="dcterms:W3CDTF">2019-06-05T15:30:45Z</dcterms:modified>
</cp:coreProperties>
</file>