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5" r:id="rId3"/>
    <p:sldId id="283" r:id="rId4"/>
    <p:sldId id="273" r:id="rId5"/>
    <p:sldId id="266" r:id="rId6"/>
    <p:sldId id="274" r:id="rId7"/>
    <p:sldId id="275" r:id="rId8"/>
    <p:sldId id="276" r:id="rId9"/>
    <p:sldId id="277" r:id="rId10"/>
    <p:sldId id="278" r:id="rId11"/>
    <p:sldId id="279" r:id="rId12"/>
    <p:sldId id="281" r:id="rId13"/>
    <p:sldId id="282"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4963" autoAdjust="0"/>
  </p:normalViewPr>
  <p:slideViewPr>
    <p:cSldViewPr snapToGrid="0">
      <p:cViewPr varScale="1">
        <p:scale>
          <a:sx n="67" d="100"/>
          <a:sy n="67" d="100"/>
        </p:scale>
        <p:origin x="14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C39975-2258-4C22-90B9-B1A918C7418A}" type="datetimeFigureOut">
              <a:rPr lang="en-GB" smtClean="0"/>
              <a:t>22/07/2019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84A7B4-40C3-4BDD-B048-83C9FB2CF132}" type="slidenum">
              <a:rPr lang="en-GB" smtClean="0"/>
              <a:t>‹#›</a:t>
            </a:fld>
            <a:endParaRPr lang="en-GB"/>
          </a:p>
        </p:txBody>
      </p:sp>
    </p:spTree>
    <p:extLst>
      <p:ext uri="{BB962C8B-B14F-4D97-AF65-F5344CB8AC3E}">
        <p14:creationId xmlns:p14="http://schemas.microsoft.com/office/powerpoint/2010/main" val="1440055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10"/>
          </p:nvPr>
        </p:nvSpPr>
        <p:spPr/>
        <p:txBody>
          <a:bodyPr/>
          <a:lstStyle/>
          <a:p>
            <a:fld id="{4284A7B4-40C3-4BDD-B048-83C9FB2CF132}" type="slidenum">
              <a:rPr lang="en-GB" smtClean="0"/>
              <a:t>1</a:t>
            </a:fld>
            <a:endParaRPr lang="en-GB"/>
          </a:p>
        </p:txBody>
      </p:sp>
    </p:spTree>
    <p:extLst>
      <p:ext uri="{BB962C8B-B14F-4D97-AF65-F5344CB8AC3E}">
        <p14:creationId xmlns:p14="http://schemas.microsoft.com/office/powerpoint/2010/main" val="387775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I've spoken a lot about that Accessibility and digital inclusion means for businesses and government but lets now focus on how you can incorporate some of this thinking into your work.</a:t>
            </a:r>
          </a:p>
          <a:p>
            <a:endParaRPr lang="en-GB" dirty="0"/>
          </a:p>
          <a:p>
            <a:r>
              <a:rPr lang="en-GB" dirty="0"/>
              <a:t>As mentioned there are new regulations coming in around web content and platforms. As many of you may be budding web developers this is an area you should look to develop on when growing your skills. Think about what the purpose of the website is, are you considering alternate routes for those who cant use your main design?</a:t>
            </a:r>
          </a:p>
          <a:p>
            <a:r>
              <a:rPr lang="en-GB" dirty="0"/>
              <a:t>And what about the design? When you are trying out something new and flashy, picking themes etc. check to see if they support accessibility plugins. When creating web forms, consider what default text might be read out to support users in understanding what needs to go in a box.</a:t>
            </a:r>
          </a:p>
          <a:p>
            <a:endParaRPr lang="en-GB" dirty="0"/>
          </a:p>
          <a:p>
            <a:r>
              <a:rPr lang="en-GB" dirty="0"/>
              <a:t>Web content, Think about the images you use, why have pictures of text when you could just have text? Remember if you are using images to consider adding alt text descriptions. What about videos or other media content you plan to embed on a website. Can people get to those correctly?</a:t>
            </a:r>
          </a:p>
          <a:p>
            <a:endParaRPr lang="en-GB" dirty="0"/>
          </a:p>
          <a:p>
            <a:r>
              <a:rPr lang="en-GB" dirty="0"/>
              <a:t>For those of you more interested in software engineering, think about your user interfaces, are things laid out clearly? Have you got a suitable amount of contrast between text and background?  Who is your product for? A company? End Users? If you are developing products to sell, consider the legal and other obligations that companies buy products under. For instance now Government should not be buying and software systems that are not accessibly designed.</a:t>
            </a:r>
          </a:p>
          <a:p>
            <a:endParaRPr lang="en-GB" dirty="0"/>
          </a:p>
          <a:p>
            <a:r>
              <a:rPr lang="en-GB" dirty="0"/>
              <a:t>Think about real world user testing. Just because your product makes sense to you, have you gotten some friends, or members of your target audience to have a look through? Have you got them to try and complete tasks using your product? Can they do it? Have you tried working through it with just a keyboard? How about with a screen reader?</a:t>
            </a:r>
          </a:p>
          <a:p>
            <a:endParaRPr lang="en-GB" dirty="0"/>
          </a:p>
          <a:p>
            <a:r>
              <a:rPr lang="en-GB" dirty="0"/>
              <a:t>You should also consider what kind of professional you want to be. This comes up way more in the 3</a:t>
            </a:r>
            <a:r>
              <a:rPr lang="en-GB" baseline="30000" dirty="0"/>
              <a:t>rd</a:t>
            </a:r>
            <a:r>
              <a:rPr lang="en-GB" dirty="0"/>
              <a:t> year Computing Law and Professional Responsibility module, but its good to think about. Where do </a:t>
            </a:r>
            <a:r>
              <a:rPr lang="en-GB" b="1" dirty="0"/>
              <a:t>you</a:t>
            </a:r>
            <a:r>
              <a:rPr lang="en-GB" b="0" dirty="0"/>
              <a:t> draw the line at your contribution to a working system for everyone. Would you be happy as a professional to have your name associated with products that excluded people, or were the cause of an equalities act case?</a:t>
            </a:r>
            <a:endParaRPr lang="en-GB" dirty="0"/>
          </a:p>
        </p:txBody>
      </p:sp>
      <p:sp>
        <p:nvSpPr>
          <p:cNvPr id="4" name="Slide Number Placeholder 3"/>
          <p:cNvSpPr>
            <a:spLocks noGrp="1"/>
          </p:cNvSpPr>
          <p:nvPr>
            <p:ph type="sldNum" sz="quarter" idx="10"/>
          </p:nvPr>
        </p:nvSpPr>
        <p:spPr/>
        <p:txBody>
          <a:bodyPr/>
          <a:lstStyle/>
          <a:p>
            <a:fld id="{4284A7B4-40C3-4BDD-B048-83C9FB2CF132}" type="slidenum">
              <a:rPr lang="en-GB" smtClean="0"/>
              <a:t>10</a:t>
            </a:fld>
            <a:endParaRPr lang="en-GB"/>
          </a:p>
        </p:txBody>
      </p:sp>
    </p:spTree>
    <p:extLst>
      <p:ext uri="{BB962C8B-B14F-4D97-AF65-F5344CB8AC3E}">
        <p14:creationId xmlns:p14="http://schemas.microsoft.com/office/powerpoint/2010/main" val="31184662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with those things to keep in mind when you are creating things in the future lets look at why this can be a positive for you.</a:t>
            </a:r>
          </a:p>
          <a:p>
            <a:endParaRPr lang="en-GB" dirty="0"/>
          </a:p>
          <a:p>
            <a:r>
              <a:rPr lang="en-GB" dirty="0"/>
              <a:t>First, as mentioned, accessibility can often lead to better products and services for everyone. If you are taking accessibility into consideration when testing, and building, what else might you discover that actually makes life easier for all of your users?</a:t>
            </a:r>
          </a:p>
          <a:p>
            <a:endParaRPr lang="en-GB" dirty="0"/>
          </a:p>
          <a:p>
            <a:r>
              <a:rPr lang="en-GB" dirty="0"/>
              <a:t>Developing your skills so you meet industry standards and best practice can only be a benefit when you graduate. Building up that knowledge base and skill set can help set you apart from other applicants. It’s a next level of understanding of the considerations you need to have when creating products that can demonstrate to employers that you are the right candidate. Same thing goes for many other areas. A good understanding of data protection, cyber security or any other specialism can help you in that respect. They all demonstrate a deeper level of understanding.</a:t>
            </a:r>
          </a:p>
        </p:txBody>
      </p:sp>
      <p:sp>
        <p:nvSpPr>
          <p:cNvPr id="4" name="Slide Number Placeholder 3"/>
          <p:cNvSpPr>
            <a:spLocks noGrp="1"/>
          </p:cNvSpPr>
          <p:nvPr>
            <p:ph type="sldNum" sz="quarter" idx="10"/>
          </p:nvPr>
        </p:nvSpPr>
        <p:spPr/>
        <p:txBody>
          <a:bodyPr/>
          <a:lstStyle/>
          <a:p>
            <a:fld id="{4284A7B4-40C3-4BDD-B048-83C9FB2CF132}" type="slidenum">
              <a:rPr lang="en-GB" smtClean="0"/>
              <a:t>11</a:t>
            </a:fld>
            <a:endParaRPr lang="en-GB"/>
          </a:p>
        </p:txBody>
      </p:sp>
    </p:spTree>
    <p:extLst>
      <p:ext uri="{BB962C8B-B14F-4D97-AF65-F5344CB8AC3E}">
        <p14:creationId xmlns:p14="http://schemas.microsoft.com/office/powerpoint/2010/main" val="895712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Within the university you already have lots of support for the accessibility of students.</a:t>
            </a:r>
          </a:p>
          <a:p>
            <a:r>
              <a:rPr lang="en-GB" dirty="0"/>
              <a:t>If you want to find out more or make use of the support and tools available to you please take a look at some of these links.</a:t>
            </a:r>
          </a:p>
          <a:p>
            <a:endParaRPr lang="en-GB" dirty="0"/>
          </a:p>
          <a:p>
            <a:r>
              <a:rPr lang="en-GB" dirty="0"/>
              <a:t>The OPERA team have put in a lot of work to support you learning in ways that suit you.</a:t>
            </a:r>
          </a:p>
          <a:p>
            <a:r>
              <a:rPr lang="en-GB" dirty="0"/>
              <a:t>Some of the tools available can dramatically change material to suit you, including conversion into different formats, including audio transcripts of documents. Very useful for those who may wish to listen through longer pieces of content.</a:t>
            </a:r>
          </a:p>
        </p:txBody>
      </p:sp>
      <p:sp>
        <p:nvSpPr>
          <p:cNvPr id="4" name="Slide Number Placeholder 3"/>
          <p:cNvSpPr>
            <a:spLocks noGrp="1"/>
          </p:cNvSpPr>
          <p:nvPr>
            <p:ph type="sldNum" sz="quarter" idx="10"/>
          </p:nvPr>
        </p:nvSpPr>
        <p:spPr/>
        <p:txBody>
          <a:bodyPr/>
          <a:lstStyle/>
          <a:p>
            <a:fld id="{4284A7B4-40C3-4BDD-B048-83C9FB2CF132}" type="slidenum">
              <a:rPr lang="en-GB" smtClean="0"/>
              <a:t>12</a:t>
            </a:fld>
            <a:endParaRPr lang="en-GB"/>
          </a:p>
        </p:txBody>
      </p:sp>
    </p:spTree>
    <p:extLst>
      <p:ext uri="{BB962C8B-B14F-4D97-AF65-F5344CB8AC3E}">
        <p14:creationId xmlns:p14="http://schemas.microsoft.com/office/powerpoint/2010/main" val="9905319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84A7B4-40C3-4BDD-B048-83C9FB2CF132}" type="slidenum">
              <a:rPr lang="en-GB" smtClean="0"/>
              <a:t>13</a:t>
            </a:fld>
            <a:endParaRPr lang="en-GB"/>
          </a:p>
        </p:txBody>
      </p:sp>
    </p:spTree>
    <p:extLst>
      <p:ext uri="{BB962C8B-B14F-4D97-AF65-F5344CB8AC3E}">
        <p14:creationId xmlns:p14="http://schemas.microsoft.com/office/powerpoint/2010/main" val="41427752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284A7B4-40C3-4BDD-B048-83C9FB2CF132}" type="slidenum">
              <a:rPr lang="en-GB" smtClean="0"/>
              <a:t>14</a:t>
            </a:fld>
            <a:endParaRPr lang="en-GB"/>
          </a:p>
        </p:txBody>
      </p:sp>
    </p:spTree>
    <p:extLst>
      <p:ext uri="{BB962C8B-B14F-4D97-AF65-F5344CB8AC3E}">
        <p14:creationId xmlns:p14="http://schemas.microsoft.com/office/powerpoint/2010/main" val="8243122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a:t>What is Digital Inclusion?</a:t>
            </a:r>
          </a:p>
          <a:p>
            <a:endParaRPr lang="en-GB" baseline="0" dirty="0"/>
          </a:p>
          <a:p>
            <a:r>
              <a:rPr lang="en-GB" baseline="0" dirty="0"/>
              <a:t>Digital Inclusion means allowing anyone to make use of the internet, a computer, or digital tools regardless of ability.</a:t>
            </a:r>
          </a:p>
          <a:p>
            <a:r>
              <a:rPr lang="en-GB" baseline="0" dirty="0"/>
              <a:t>This is a statement from the Governments Digital Inclusion Strategy. In effect this means that no matter who you are or what abilities you have, you should be able to make use of the internet, digital services, etc. to benefit you.</a:t>
            </a:r>
          </a:p>
          <a:p>
            <a:endParaRPr lang="en-GB" baseline="0" dirty="0"/>
          </a:p>
          <a:p>
            <a:r>
              <a:rPr lang="en-GB" baseline="0" dirty="0"/>
              <a:t>This is a really important point that the Government is getting behind and it is easy to see why.</a:t>
            </a:r>
          </a:p>
          <a:p>
            <a:r>
              <a:rPr lang="en-GB" baseline="0" dirty="0"/>
              <a:t>Since 2002 government services have been moving more and more online. Most councils want to completely reduce the number of face to face interactions and calls they take for cost reasons. Its expensive to run call centres and have staff on hand to sit and discuss on a one to one basis when you can make all services available on a website. This however hits us with the problem of what do you do for people who cannot use the internet? This is what the Government wants to tackle so that all citizens can use their service regardless of ability.</a:t>
            </a:r>
          </a:p>
          <a:p>
            <a:endParaRPr lang="en-GB" baseline="0" dirty="0"/>
          </a:p>
          <a:p>
            <a:r>
              <a:rPr lang="en-GB" baseline="0" dirty="0"/>
              <a:t>There are three pillars to digital inclusion. These are:</a:t>
            </a:r>
          </a:p>
          <a:p>
            <a:r>
              <a:rPr lang="en-GB" sz="1200" b="1" i="0" u="none" strike="noStrike" kern="1200" baseline="0" dirty="0">
                <a:solidFill>
                  <a:schemeClr val="tx1"/>
                </a:solidFill>
                <a:latin typeface="+mn-lt"/>
                <a:ea typeface="+mn-ea"/>
                <a:cs typeface="+mn-cs"/>
              </a:rPr>
              <a:t>Connectivity</a:t>
            </a:r>
            <a:r>
              <a:rPr lang="en-GB" sz="1200" b="0" i="0" u="none" strike="noStrike" kern="1200" baseline="0" dirty="0">
                <a:solidFill>
                  <a:schemeClr val="tx1"/>
                </a:solidFill>
                <a:latin typeface="+mn-lt"/>
                <a:ea typeface="+mn-ea"/>
                <a:cs typeface="+mn-cs"/>
              </a:rPr>
              <a:t> – Providing access to digital services through diverse channels.</a:t>
            </a:r>
          </a:p>
          <a:p>
            <a:r>
              <a:rPr lang="en-GB" sz="1200" b="1" i="0" u="none" strike="noStrike" kern="1200" baseline="0" dirty="0">
                <a:solidFill>
                  <a:schemeClr val="tx1"/>
                </a:solidFill>
                <a:latin typeface="+mn-lt"/>
                <a:ea typeface="+mn-ea"/>
                <a:cs typeface="+mn-cs"/>
              </a:rPr>
              <a:t>Digital Skills</a:t>
            </a:r>
            <a:r>
              <a:rPr lang="en-GB" sz="1200" b="0" i="0" u="none" strike="noStrike" kern="1200" baseline="0" dirty="0">
                <a:solidFill>
                  <a:schemeClr val="tx1"/>
                </a:solidFill>
                <a:latin typeface="+mn-lt"/>
                <a:ea typeface="+mn-ea"/>
                <a:cs typeface="+mn-cs"/>
              </a:rPr>
              <a:t> – Giving users the support / ability to use computers and the internet.</a:t>
            </a:r>
          </a:p>
          <a:p>
            <a:r>
              <a:rPr lang="en-GB" sz="1200" b="1" i="0" u="none" strike="noStrike" kern="1200" baseline="0" dirty="0">
                <a:solidFill>
                  <a:schemeClr val="tx1"/>
                </a:solidFill>
                <a:latin typeface="+mn-lt"/>
                <a:ea typeface="+mn-ea"/>
                <a:cs typeface="+mn-cs"/>
              </a:rPr>
              <a:t>Accessibility</a:t>
            </a:r>
            <a:r>
              <a:rPr lang="en-GB" sz="1200" b="0" i="0" u="none" strike="noStrike" kern="1200" baseline="0" dirty="0">
                <a:solidFill>
                  <a:schemeClr val="tx1"/>
                </a:solidFill>
                <a:latin typeface="+mn-lt"/>
                <a:ea typeface="+mn-ea"/>
                <a:cs typeface="+mn-cs"/>
              </a:rPr>
              <a:t> – Services should be designed to meet all users’ needs, including those dependent on assistive technologies.</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Now Accessibility is the point we are going to go into more details on as this is the one that is most relevant to your field, as it takes into account things such as software engineering, web development and content creation.</a:t>
            </a:r>
          </a:p>
        </p:txBody>
      </p:sp>
      <p:sp>
        <p:nvSpPr>
          <p:cNvPr id="4" name="Slide Number Placeholder 3"/>
          <p:cNvSpPr>
            <a:spLocks noGrp="1"/>
          </p:cNvSpPr>
          <p:nvPr>
            <p:ph type="sldNum" sz="quarter" idx="10"/>
          </p:nvPr>
        </p:nvSpPr>
        <p:spPr/>
        <p:txBody>
          <a:bodyPr/>
          <a:lstStyle/>
          <a:p>
            <a:fld id="{4284A7B4-40C3-4BDD-B048-83C9FB2CF132}" type="slidenum">
              <a:rPr lang="en-GB" smtClean="0"/>
              <a:t>2</a:t>
            </a:fld>
            <a:endParaRPr lang="en-GB"/>
          </a:p>
        </p:txBody>
      </p:sp>
    </p:spTree>
    <p:extLst>
      <p:ext uri="{BB962C8B-B14F-4D97-AF65-F5344CB8AC3E}">
        <p14:creationId xmlns:p14="http://schemas.microsoft.com/office/powerpoint/2010/main" val="4105897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a statement from a student from the University of Kent. I think this helps to bring home the message that this is a real issue that affects real people. </a:t>
            </a:r>
          </a:p>
        </p:txBody>
      </p:sp>
      <p:sp>
        <p:nvSpPr>
          <p:cNvPr id="4" name="Slide Number Placeholder 3"/>
          <p:cNvSpPr>
            <a:spLocks noGrp="1"/>
          </p:cNvSpPr>
          <p:nvPr>
            <p:ph type="sldNum" sz="quarter" idx="5"/>
          </p:nvPr>
        </p:nvSpPr>
        <p:spPr/>
        <p:txBody>
          <a:bodyPr/>
          <a:lstStyle/>
          <a:p>
            <a:fld id="{4284A7B4-40C3-4BDD-B048-83C9FB2CF132}" type="slidenum">
              <a:rPr lang="en-GB" smtClean="0"/>
              <a:t>3</a:t>
            </a:fld>
            <a:endParaRPr lang="en-GB"/>
          </a:p>
        </p:txBody>
      </p:sp>
    </p:spTree>
    <p:extLst>
      <p:ext uri="{BB962C8B-B14F-4D97-AF65-F5344CB8AC3E}">
        <p14:creationId xmlns:p14="http://schemas.microsoft.com/office/powerpoint/2010/main" val="190061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a number of points</a:t>
            </a:r>
            <a:r>
              <a:rPr lang="en-GB" baseline="0" dirty="0"/>
              <a:t> that we are going to run through as to why all of this is more important now than ever.</a:t>
            </a:r>
          </a:p>
          <a:p>
            <a:endParaRPr lang="en-GB" baseline="0" dirty="0"/>
          </a:p>
          <a:p>
            <a:r>
              <a:rPr lang="en-GB" baseline="0" dirty="0"/>
              <a:t>The scale of the problem</a:t>
            </a:r>
          </a:p>
          <a:p>
            <a:r>
              <a:rPr lang="en-GB" baseline="0" dirty="0"/>
              <a:t>The legal incentives that are making this something that has to be done</a:t>
            </a:r>
          </a:p>
          <a:p>
            <a:r>
              <a:rPr lang="en-GB" baseline="0" dirty="0"/>
              <a:t>The chance to widen the audience your services can be consumed by</a:t>
            </a:r>
          </a:p>
          <a:p>
            <a:r>
              <a:rPr lang="en-GB" baseline="0" dirty="0"/>
              <a:t>The chance to be early on the bandwagon and build a reputation</a:t>
            </a:r>
          </a:p>
          <a:p>
            <a:r>
              <a:rPr lang="en-GB" baseline="0" dirty="0"/>
              <a:t>And the multiple examples of where adopting an accessible first approach is actually delivering better services for everyone.</a:t>
            </a:r>
          </a:p>
        </p:txBody>
      </p:sp>
      <p:sp>
        <p:nvSpPr>
          <p:cNvPr id="4" name="Slide Number Placeholder 3"/>
          <p:cNvSpPr>
            <a:spLocks noGrp="1"/>
          </p:cNvSpPr>
          <p:nvPr>
            <p:ph type="sldNum" sz="quarter" idx="10"/>
          </p:nvPr>
        </p:nvSpPr>
        <p:spPr/>
        <p:txBody>
          <a:bodyPr/>
          <a:lstStyle/>
          <a:p>
            <a:fld id="{4284A7B4-40C3-4BDD-B048-83C9FB2CF132}" type="slidenum">
              <a:rPr lang="en-GB" smtClean="0"/>
              <a:t>4</a:t>
            </a:fld>
            <a:endParaRPr lang="en-GB"/>
          </a:p>
        </p:txBody>
      </p:sp>
    </p:spTree>
    <p:extLst>
      <p:ext uri="{BB962C8B-B14F-4D97-AF65-F5344CB8AC3E}">
        <p14:creationId xmlns:p14="http://schemas.microsoft.com/office/powerpoint/2010/main" val="36770084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BCC</a:t>
            </a:r>
            <a:r>
              <a:rPr lang="en-GB" baseline="0" dirty="0"/>
              <a:t> figures identify 21% of people who cant use the web. 14% having no access at all, and the other 7% having access but not using it to benefit them day to day.</a:t>
            </a:r>
          </a:p>
          <a:p>
            <a:r>
              <a:rPr lang="en-GB" sz="1200" b="0" i="0" u="none" strike="noStrike" kern="1200" baseline="0" dirty="0">
                <a:solidFill>
                  <a:schemeClr val="tx1"/>
                </a:solidFill>
                <a:latin typeface="+mn-lt"/>
                <a:ea typeface="+mn-ea"/>
                <a:cs typeface="+mn-cs"/>
              </a:rPr>
              <a:t>Digital exclusion affects some of the most vulnerable and disadvantaged groups in society, including those in social housing, those on lower wages or unemployed, older people, and those with disabilities.</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How many of you here have a grandparent who struggles to use the internet? Or would prefer to go down to the bank in town rather than use online banking.</a:t>
            </a:r>
          </a:p>
          <a:p>
            <a:r>
              <a:rPr lang="en-GB" sz="1200" b="0" i="0" u="none" strike="noStrike" kern="1200" baseline="0" dirty="0">
                <a:solidFill>
                  <a:schemeClr val="tx1"/>
                </a:solidFill>
                <a:latin typeface="+mn-lt"/>
                <a:ea typeface="+mn-ea"/>
                <a:cs typeface="+mn-cs"/>
              </a:rPr>
              <a:t>Think about how much more effort this brings to the user when they want to accomplish something that otherwise could take a few minutes online.</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Now lets focus back in on disabilities. 33% of people with disabilities have never used the internet and is 54% of the total number of people to have never used the internet. Those numbers add together to make approximately 1 in 13 people in this category.</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I’m sure you have all heard stories of people who learn to play diablo through complex mechanisms that they control with their tongue or other such stories. These are held as miraculous stories of someone overcoming a debilitating disability. But our perspective as service provides means we need to look at this as the amount of effort it can take for someone with a disability to overcome obstacles and complete simple actions online.</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err="1">
                <a:solidFill>
                  <a:schemeClr val="tx1"/>
                </a:solidFill>
                <a:latin typeface="+mn-lt"/>
                <a:ea typeface="+mn-ea"/>
                <a:cs typeface="+mn-cs"/>
              </a:rPr>
              <a:t>WebAIM</a:t>
            </a:r>
            <a:r>
              <a:rPr lang="en-GB" sz="1200" b="0" i="0" u="none" strike="noStrike" kern="1200" baseline="0" dirty="0">
                <a:solidFill>
                  <a:schemeClr val="tx1"/>
                </a:solidFill>
                <a:latin typeface="+mn-lt"/>
                <a:ea typeface="+mn-ea"/>
                <a:cs typeface="+mn-cs"/>
              </a:rPr>
              <a:t> surveyed visually impaired people in September 2018 and released figures that help outline the scale of the problem.</a:t>
            </a:r>
          </a:p>
          <a:p>
            <a:r>
              <a:rPr lang="en-GB" sz="1200" b="0" i="0" u="none" strike="noStrike" kern="1200" baseline="0" dirty="0">
                <a:solidFill>
                  <a:schemeClr val="tx1"/>
                </a:solidFill>
                <a:latin typeface="+mn-lt"/>
                <a:ea typeface="+mn-ea"/>
                <a:cs typeface="+mn-cs"/>
              </a:rPr>
              <a:t>It shows that 66.6% often (a few times a month or more frequently) abandon reading web content because it is not accessible. 14% abandoning web content every day. To make their experience even worse 45.4% of those questioned feel that accessibility is not getting any better, and 19.8% feel it is getting worse.</a:t>
            </a:r>
          </a:p>
          <a:p>
            <a:endParaRPr lang="en-GB" dirty="0"/>
          </a:p>
        </p:txBody>
      </p:sp>
      <p:sp>
        <p:nvSpPr>
          <p:cNvPr id="4" name="Slide Number Placeholder 3"/>
          <p:cNvSpPr>
            <a:spLocks noGrp="1"/>
          </p:cNvSpPr>
          <p:nvPr>
            <p:ph type="sldNum" sz="quarter" idx="10"/>
          </p:nvPr>
        </p:nvSpPr>
        <p:spPr/>
        <p:txBody>
          <a:bodyPr/>
          <a:lstStyle/>
          <a:p>
            <a:fld id="{4284A7B4-40C3-4BDD-B048-83C9FB2CF132}" type="slidenum">
              <a:rPr lang="en-GB" smtClean="0"/>
              <a:t>5</a:t>
            </a:fld>
            <a:endParaRPr lang="en-GB"/>
          </a:p>
        </p:txBody>
      </p:sp>
    </p:spTree>
    <p:extLst>
      <p:ext uri="{BB962C8B-B14F-4D97-AF65-F5344CB8AC3E}">
        <p14:creationId xmlns:p14="http://schemas.microsoft.com/office/powerpoint/2010/main" val="31388691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are now two pieces of legislation that govern commitments towards the accessibility of digital content.</a:t>
            </a:r>
          </a:p>
          <a:p>
            <a:endParaRPr lang="en-GB" dirty="0"/>
          </a:p>
          <a:p>
            <a:r>
              <a:rPr lang="en-GB" dirty="0"/>
              <a:t>The first and longest standing is the Equalities Act 2010. This act binds all to making reasonable adjustments for users who require additional assistance in using your product or service. At the</a:t>
            </a:r>
            <a:r>
              <a:rPr lang="en-GB" baseline="0" dirty="0"/>
              <a:t> end of the day, this is the regulations that is all comes down to. Under the equalities act if you (as an organisation / business etc.) are found to be in breach of the law you can be fined “unlimited damages”.</a:t>
            </a:r>
          </a:p>
          <a:p>
            <a:endParaRPr lang="en-GB" baseline="0" dirty="0"/>
          </a:p>
          <a:p>
            <a:r>
              <a:rPr lang="en-GB" baseline="0" dirty="0"/>
              <a:t>The Equalities act has always been there and everyone should already be at a position where accessibility is considered in whatever you are building. However we don’t live in a perfect world and this is not the case.</a:t>
            </a:r>
          </a:p>
          <a:p>
            <a:r>
              <a:rPr lang="en-GB" baseline="0" dirty="0"/>
              <a:t>This leads us onto the second piece of legislation, the Public Sector Bodies (Websites and Mobile Applications) Accessibility Regulations 2018.</a:t>
            </a:r>
          </a:p>
          <a:p>
            <a:endParaRPr lang="en-GB" baseline="0" dirty="0"/>
          </a:p>
          <a:p>
            <a:r>
              <a:rPr lang="en-GB" baseline="0" dirty="0"/>
              <a:t>This new legislation that came into force in September 2018 now adds further requirements to all Public Sector Bodies to ensure that their digital content is accessible. This affects all Councils, Blue Lights Services, NHS organisations, Universities, Rail Organisations, Other Public Transport, Schools, Utility providers and more. Basically if you provide a vital service to the public you will come under this new regulation.</a:t>
            </a:r>
          </a:p>
        </p:txBody>
      </p:sp>
      <p:sp>
        <p:nvSpPr>
          <p:cNvPr id="4" name="Slide Number Placeholder 3"/>
          <p:cNvSpPr>
            <a:spLocks noGrp="1"/>
          </p:cNvSpPr>
          <p:nvPr>
            <p:ph type="sldNum" sz="quarter" idx="10"/>
          </p:nvPr>
        </p:nvSpPr>
        <p:spPr/>
        <p:txBody>
          <a:bodyPr/>
          <a:lstStyle/>
          <a:p>
            <a:fld id="{4284A7B4-40C3-4BDD-B048-83C9FB2CF132}" type="slidenum">
              <a:rPr lang="en-GB" smtClean="0"/>
              <a:t>6</a:t>
            </a:fld>
            <a:endParaRPr lang="en-GB"/>
          </a:p>
        </p:txBody>
      </p:sp>
    </p:spTree>
    <p:extLst>
      <p:ext uri="{BB962C8B-B14F-4D97-AF65-F5344CB8AC3E}">
        <p14:creationId xmlns:p14="http://schemas.microsoft.com/office/powerpoint/2010/main" val="1990383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what</a:t>
            </a:r>
            <a:r>
              <a:rPr lang="en-GB" baseline="0" dirty="0"/>
              <a:t> does this new regulation mean.</a:t>
            </a:r>
          </a:p>
          <a:p>
            <a:endParaRPr lang="en-GB" baseline="0" dirty="0"/>
          </a:p>
          <a:p>
            <a:r>
              <a:rPr lang="en-GB" baseline="0" dirty="0"/>
              <a:t>It means that all organisations affected now have a legal obligation to meet national standards of best practice by adhering to the Web Content Accessibility Guidelines (WCAG) 2.1 to a AA standard.</a:t>
            </a:r>
          </a:p>
          <a:p>
            <a:r>
              <a:rPr lang="en-GB" sz="1200" b="0" i="0" u="none" strike="noStrike" kern="1200" baseline="0" dirty="0">
                <a:solidFill>
                  <a:schemeClr val="tx1"/>
                </a:solidFill>
                <a:latin typeface="+mn-lt"/>
                <a:ea typeface="+mn-ea"/>
                <a:cs typeface="+mn-cs"/>
              </a:rPr>
              <a:t>Government Digital Service (GDS) on behalf of the Minister of the Cabinet Office are the monitoring body for the Regulations, checking accessibility compliance. The Equality and Human Rights Commission are the enforcement body and will be looking at non-compliance in the same was as a failure to make reasonable adjustments. This can incur significant penalties if enforced.</a:t>
            </a:r>
          </a:p>
          <a:p>
            <a:r>
              <a:rPr lang="en-GB" sz="1200" b="0" i="0" u="none" strike="noStrike" kern="1200" baseline="0" dirty="0">
                <a:solidFill>
                  <a:schemeClr val="tx1"/>
                </a:solidFill>
                <a:latin typeface="+mn-lt"/>
                <a:ea typeface="+mn-ea"/>
                <a:cs typeface="+mn-cs"/>
              </a:rPr>
              <a:t>GDS have outlined a timeline that identifies key deliverable dates under the new legislation.</a:t>
            </a:r>
          </a:p>
          <a:p>
            <a:r>
              <a:rPr lang="en-GB" sz="1200" b="0" i="0" u="none" strike="noStrike" kern="1200" baseline="0" dirty="0">
                <a:solidFill>
                  <a:schemeClr val="tx1"/>
                </a:solidFill>
                <a:latin typeface="+mn-lt"/>
                <a:ea typeface="+mn-ea"/>
                <a:cs typeface="+mn-cs"/>
              </a:rPr>
              <a:t>GDS can ask an organisation at any point for evidence of internal process and work towards compliance. If non-compliance is identified, </a:t>
            </a:r>
            <a:r>
              <a:rPr lang="en-GB" sz="1200" b="1" i="0" u="none" strike="noStrike" kern="1200" baseline="0" dirty="0">
                <a:solidFill>
                  <a:schemeClr val="tx1"/>
                </a:solidFill>
                <a:latin typeface="+mn-lt"/>
                <a:ea typeface="+mn-ea"/>
                <a:cs typeface="+mn-cs"/>
              </a:rPr>
              <a:t>GDS can escalate enforcement </a:t>
            </a:r>
            <a:r>
              <a:rPr lang="en-GB" sz="1200" b="0" i="0" u="none" strike="noStrike" kern="1200" baseline="0" dirty="0">
                <a:solidFill>
                  <a:schemeClr val="tx1"/>
                </a:solidFill>
                <a:latin typeface="+mn-lt"/>
                <a:ea typeface="+mn-ea"/>
                <a:cs typeface="+mn-cs"/>
              </a:rPr>
              <a:t>as well as the compliance issues being published to the public; this can result in exposure to secondary challenges under the existing Equality Act (2010), carrying a penalty of unlimited damages.</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The entire user journey, including backend systems, is considered under the legislation. As a result, an organisation which hosts, funds or contributes to any digital interface will be liable under the legislation.</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The new regulations are a useful mechanism for organisations to improve the services they provide. By considering and auctioning proper accessibility practices, organisations inherently improve the user experience of a platform, resulting in an increase of engagement and view time on digital content.</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Although the private sector does not have to comply with the regulation, suppliers will be required to ensure that their platforms are compliant in order to be procured by public sector organisations; this should result in an industry-wide move towards accessibility compliance and most importantly, improving the overall user experience of digital content for all audiences.</a:t>
            </a:r>
          </a:p>
        </p:txBody>
      </p:sp>
      <p:sp>
        <p:nvSpPr>
          <p:cNvPr id="4" name="Slide Number Placeholder 3"/>
          <p:cNvSpPr>
            <a:spLocks noGrp="1"/>
          </p:cNvSpPr>
          <p:nvPr>
            <p:ph type="sldNum" sz="quarter" idx="10"/>
          </p:nvPr>
        </p:nvSpPr>
        <p:spPr/>
        <p:txBody>
          <a:bodyPr/>
          <a:lstStyle/>
          <a:p>
            <a:fld id="{4284A7B4-40C3-4BDD-B048-83C9FB2CF132}" type="slidenum">
              <a:rPr lang="en-GB" smtClean="0"/>
              <a:t>7</a:t>
            </a:fld>
            <a:endParaRPr lang="en-GB"/>
          </a:p>
        </p:txBody>
      </p:sp>
    </p:spTree>
    <p:extLst>
      <p:ext uri="{BB962C8B-B14F-4D97-AF65-F5344CB8AC3E}">
        <p14:creationId xmlns:p14="http://schemas.microsoft.com/office/powerpoint/2010/main" val="2181294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Other benefits of accessible design include widening your audience and improving reputation</a:t>
            </a:r>
          </a:p>
          <a:p>
            <a:endParaRPr lang="en-GB" dirty="0"/>
          </a:p>
          <a:p>
            <a:r>
              <a:rPr lang="en-GB" dirty="0"/>
              <a:t>Engage that additional 7% of people who currently don’t use products because of digital exclusion</a:t>
            </a:r>
          </a:p>
          <a:p>
            <a:r>
              <a:rPr lang="en-GB" dirty="0"/>
              <a:t>Might</a:t>
            </a:r>
            <a:r>
              <a:rPr lang="en-GB" baseline="0" dirty="0"/>
              <a:t> be missing out on customers because they cant use your product</a:t>
            </a:r>
          </a:p>
          <a:p>
            <a:endParaRPr lang="en-GB" baseline="0" dirty="0"/>
          </a:p>
          <a:p>
            <a:r>
              <a:rPr lang="en-GB" baseline="0" dirty="0"/>
              <a:t>If customers have a good experience they will come back</a:t>
            </a:r>
          </a:p>
          <a:p>
            <a:endParaRPr lang="en-GB" baseline="0" dirty="0"/>
          </a:p>
          <a:p>
            <a:r>
              <a:rPr lang="en-GB" baseline="0" dirty="0"/>
              <a:t>Making services easy to use don’t just affect those suffering from digital exclusion. All your customers will benefit from well though out and easy to understand services.</a:t>
            </a:r>
          </a:p>
          <a:p>
            <a:endParaRPr lang="en-GB" baseline="0" dirty="0"/>
          </a:p>
          <a:p>
            <a:r>
              <a:rPr lang="en-GB" b="1" baseline="0" dirty="0"/>
              <a:t>Reputational benefits</a:t>
            </a:r>
          </a:p>
          <a:p>
            <a:r>
              <a:rPr lang="en-GB" baseline="0" dirty="0"/>
              <a:t>Customer perception can improve from good experiences, not only will they come back as mentioned but will tell others about the good service</a:t>
            </a:r>
          </a:p>
          <a:p>
            <a:endParaRPr lang="en-GB" baseline="0" dirty="0"/>
          </a:p>
          <a:p>
            <a:r>
              <a:rPr lang="en-GB" baseline="0" dirty="0"/>
              <a:t>Question:	Who cares about what a company’s ethos is before they work there?</a:t>
            </a:r>
          </a:p>
          <a:p>
            <a:r>
              <a:rPr lang="en-GB" baseline="0" dirty="0"/>
              <a:t>Company ethos is often very important to you when looking for employment, a company’s message and reputation affects how many people want to join their business.</a:t>
            </a:r>
          </a:p>
          <a:p>
            <a:endParaRPr lang="en-GB" baseline="0" dirty="0"/>
          </a:p>
          <a:p>
            <a:r>
              <a:rPr lang="en-GB" baseline="0" dirty="0"/>
              <a:t>As a professional, your added skills knowledge and conscientiousness can set you apart from others and provide you with a greater reputation for quality work</a:t>
            </a:r>
          </a:p>
        </p:txBody>
      </p:sp>
      <p:sp>
        <p:nvSpPr>
          <p:cNvPr id="4" name="Slide Number Placeholder 3"/>
          <p:cNvSpPr>
            <a:spLocks noGrp="1"/>
          </p:cNvSpPr>
          <p:nvPr>
            <p:ph type="sldNum" sz="quarter" idx="10"/>
          </p:nvPr>
        </p:nvSpPr>
        <p:spPr/>
        <p:txBody>
          <a:bodyPr/>
          <a:lstStyle/>
          <a:p>
            <a:fld id="{4284A7B4-40C3-4BDD-B048-83C9FB2CF132}" type="slidenum">
              <a:rPr lang="en-GB" smtClean="0"/>
              <a:t>8</a:t>
            </a:fld>
            <a:endParaRPr lang="en-GB"/>
          </a:p>
        </p:txBody>
      </p:sp>
    </p:spTree>
    <p:extLst>
      <p:ext uri="{BB962C8B-B14F-4D97-AF65-F5344CB8AC3E}">
        <p14:creationId xmlns:p14="http://schemas.microsoft.com/office/powerpoint/2010/main" val="3362111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Examples of how services have improved because of accessibility concerns.</a:t>
            </a:r>
          </a:p>
          <a:p>
            <a:endParaRPr lang="en-GB" dirty="0"/>
          </a:p>
          <a:p>
            <a:r>
              <a:rPr lang="en-GB" dirty="0"/>
              <a:t>Netflix</a:t>
            </a:r>
            <a:r>
              <a:rPr lang="en-GB" baseline="0" dirty="0"/>
              <a:t> subtitles – who watches with subtitles on?</a:t>
            </a:r>
          </a:p>
          <a:p>
            <a:r>
              <a:rPr lang="en-GB" baseline="0" dirty="0"/>
              <a:t>That was originally an accessibility thin, now everyone uses it, when on the train, when in a loud environment, or just to better catch what characters are saying.</a:t>
            </a:r>
          </a:p>
          <a:p>
            <a:endParaRPr lang="en-GB" baseline="0" dirty="0"/>
          </a:p>
          <a:p>
            <a:r>
              <a:rPr lang="en-GB" baseline="0" dirty="0"/>
              <a:t>Microsoft – design ideas, outlook improvements</a:t>
            </a:r>
          </a:p>
          <a:p>
            <a:r>
              <a:rPr lang="en-GB" baseline="0" dirty="0"/>
              <a:t>Have met with their head of accessibility. And they have walked us through their plans to further improve the accessibility of all Microsoft products</a:t>
            </a:r>
          </a:p>
          <a:p>
            <a:endParaRPr lang="en-GB" baseline="0" dirty="0"/>
          </a:p>
          <a:p>
            <a:r>
              <a:rPr lang="en-GB" baseline="0" dirty="0"/>
              <a:t>Easy read models</a:t>
            </a:r>
          </a:p>
          <a:p>
            <a:r>
              <a:rPr lang="en-GB" baseline="0" dirty="0"/>
              <a:t>Anyone ever gotten fed up with over complicated content? Easy read versions not only help those with learning difficulties, but can provide a quick and easily digestible version of content that can make life easier for all users.</a:t>
            </a:r>
          </a:p>
          <a:p>
            <a:endParaRPr lang="en-GB" baseline="0" dirty="0"/>
          </a:p>
          <a:p>
            <a:r>
              <a:rPr lang="en-GB" baseline="0" dirty="0"/>
              <a:t>Alternate methods for consumption.</a:t>
            </a:r>
          </a:p>
          <a:p>
            <a:r>
              <a:rPr lang="en-GB" baseline="0" dirty="0"/>
              <a:t>Will get onto some of what the university has to offer shortly, but have you thought about alternate content types? Originally an accessibility feature for those that could not consume video, audio or text content for one reason or another. Now allows you to take in info the way you want. Want to listen to an article or a book, get an audio version (audible great example of how popular that is), want a written version of a recorded interview, or lecture talk so that you can highlight important parts, make notes? Consider a transcript.</a:t>
            </a:r>
          </a:p>
        </p:txBody>
      </p:sp>
      <p:sp>
        <p:nvSpPr>
          <p:cNvPr id="4" name="Slide Number Placeholder 3"/>
          <p:cNvSpPr>
            <a:spLocks noGrp="1"/>
          </p:cNvSpPr>
          <p:nvPr>
            <p:ph type="sldNum" sz="quarter" idx="10"/>
          </p:nvPr>
        </p:nvSpPr>
        <p:spPr/>
        <p:txBody>
          <a:bodyPr/>
          <a:lstStyle/>
          <a:p>
            <a:fld id="{4284A7B4-40C3-4BDD-B048-83C9FB2CF132}" type="slidenum">
              <a:rPr lang="en-GB" smtClean="0"/>
              <a:t>9</a:t>
            </a:fld>
            <a:endParaRPr lang="en-GB"/>
          </a:p>
        </p:txBody>
      </p:sp>
    </p:spTree>
    <p:extLst>
      <p:ext uri="{BB962C8B-B14F-4D97-AF65-F5344CB8AC3E}">
        <p14:creationId xmlns:p14="http://schemas.microsoft.com/office/powerpoint/2010/main" val="531377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1EB25D-5D6E-4AF9-AB60-FF30031F18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9C04769-FF91-4F1A-B57C-FEEF06CFF8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F596552-7ED9-40D7-BDBB-BC18B454C4D5}"/>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5" name="Footer Placeholder 4">
            <a:extLst>
              <a:ext uri="{FF2B5EF4-FFF2-40B4-BE49-F238E27FC236}">
                <a16:creationId xmlns:a16="http://schemas.microsoft.com/office/drawing/2014/main" id="{F0F5F273-9B69-4288-860C-812D18AC86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4EE8C2-BF40-4DA6-9612-61B159ED6E72}"/>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2631353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C00B-5188-46BF-97F0-DC17FBC2461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3CC6AA-42C3-4213-8894-66D47E494D4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069C917-36A8-41F1-B3F2-820CB73198F7}"/>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5" name="Footer Placeholder 4">
            <a:extLst>
              <a:ext uri="{FF2B5EF4-FFF2-40B4-BE49-F238E27FC236}">
                <a16:creationId xmlns:a16="http://schemas.microsoft.com/office/drawing/2014/main" id="{93B66242-E5AA-4F7D-A965-D7A32038F1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5A7B81D-32FC-44BC-B56D-25A87F640EEB}"/>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3736714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32876C-135A-4F4A-B283-3201B9793F0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4B6ED7D-4871-4938-9A06-E8CFD882CA6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BEBD9F-DD67-4143-84BE-6457E1F01691}"/>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5" name="Footer Placeholder 4">
            <a:extLst>
              <a:ext uri="{FF2B5EF4-FFF2-40B4-BE49-F238E27FC236}">
                <a16:creationId xmlns:a16="http://schemas.microsoft.com/office/drawing/2014/main" id="{ECBA3E41-5658-4A86-AEBE-FBF06EBA43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E30196-7B24-4EAD-95F0-E087093CC5E3}"/>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1224115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41B86-474E-4C8D-AF60-34590D93F9A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9EEB74E-C3FA-49A5-BE92-08EC5A585CF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FF93BEB-14C3-4223-92BB-EC09C9106D35}"/>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5" name="Footer Placeholder 4">
            <a:extLst>
              <a:ext uri="{FF2B5EF4-FFF2-40B4-BE49-F238E27FC236}">
                <a16:creationId xmlns:a16="http://schemas.microsoft.com/office/drawing/2014/main" id="{C3C9E088-4D38-40DB-909A-C6B5D8BF8B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7C1563-EBF5-4B2C-B057-3ED670460738}"/>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816106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7D9CF-4E5B-4982-BEB9-96781B3FC8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B3D851C-734D-4AC8-8676-A7D80BC9BD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EF4394B-35D4-48A5-A654-6C2D5B582E0A}"/>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5" name="Footer Placeholder 4">
            <a:extLst>
              <a:ext uri="{FF2B5EF4-FFF2-40B4-BE49-F238E27FC236}">
                <a16:creationId xmlns:a16="http://schemas.microsoft.com/office/drawing/2014/main" id="{1B849CC9-D9BC-4ECC-8380-B5FB94E50BE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7B84A1-A858-4A45-A188-D499AA3A469E}"/>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3809783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3F10E-2EA2-455B-9DF8-B988B0318E4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A43C640-D0CF-419D-9CEA-963E7578AF7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0F40364-1B30-47DE-AFE3-F2F55565631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FC2462A-872C-426B-B6AD-D69943742FE8}"/>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6" name="Footer Placeholder 5">
            <a:extLst>
              <a:ext uri="{FF2B5EF4-FFF2-40B4-BE49-F238E27FC236}">
                <a16:creationId xmlns:a16="http://schemas.microsoft.com/office/drawing/2014/main" id="{50790DFD-379D-4657-8CA3-C529330291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D2F1D8-F7E0-4CE2-864D-FCB066F04A1A}"/>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3097622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E1F9C-E471-4A57-8578-85CC8ADD817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718D69F-CE28-4F3E-AFC9-D317B04B95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CA4721B-2355-463A-BAA3-B63231CF9E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69E9939-79A5-444F-B16E-A69F6E596E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489D7A5-5D0D-4138-83F9-E14ADAFB06C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1D06BD1-94C1-403E-B849-56C6AD283129}"/>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8" name="Footer Placeholder 7">
            <a:extLst>
              <a:ext uri="{FF2B5EF4-FFF2-40B4-BE49-F238E27FC236}">
                <a16:creationId xmlns:a16="http://schemas.microsoft.com/office/drawing/2014/main" id="{9F83A735-67A2-40EF-A908-5E141F72191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A4EA99D-2D61-44EC-AFBB-D85CEF62062E}"/>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3682201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361A6-3820-478C-8FFB-2DFCFE8D1A8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589AE5-1133-4F00-B648-F079FD4F26E2}"/>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4" name="Footer Placeholder 3">
            <a:extLst>
              <a:ext uri="{FF2B5EF4-FFF2-40B4-BE49-F238E27FC236}">
                <a16:creationId xmlns:a16="http://schemas.microsoft.com/office/drawing/2014/main" id="{6AA5599B-1884-4778-AC72-7765D3AF38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AB066E5-EC8D-4145-B198-67E300793049}"/>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66345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C3015F-8DC6-43AF-81D8-714483C4176C}"/>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3" name="Footer Placeholder 2">
            <a:extLst>
              <a:ext uri="{FF2B5EF4-FFF2-40B4-BE49-F238E27FC236}">
                <a16:creationId xmlns:a16="http://schemas.microsoft.com/office/drawing/2014/main" id="{30A7074F-D044-4D79-9805-3B4D4346FC5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A20CFBD-9280-42C6-9E2A-F3FEC834B2F4}"/>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2360492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9B2E3-FA8D-41D3-8613-0B77177FEC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6EF8C4-E2D2-4410-9F25-BABBF74D30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D8DE14E-DFC3-415A-A975-E5963E190E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3C508EE-D71D-4CA5-884D-6B068EA21FE2}"/>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6" name="Footer Placeholder 5">
            <a:extLst>
              <a:ext uri="{FF2B5EF4-FFF2-40B4-BE49-F238E27FC236}">
                <a16:creationId xmlns:a16="http://schemas.microsoft.com/office/drawing/2014/main" id="{A82A838D-63AA-4C12-8739-DA2CB69652A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B22860-92FF-46EF-880F-AE92A5C20098}"/>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3869899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F6C83-C5BB-4E03-B72F-E473C0EB2B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A44415E-D6B7-46C8-B5B5-2AA86A02FD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10D057C-4851-4CDA-BD09-C3E9A5B208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481063-66C2-474C-BE01-F0B683897681}"/>
              </a:ext>
            </a:extLst>
          </p:cNvPr>
          <p:cNvSpPr>
            <a:spLocks noGrp="1"/>
          </p:cNvSpPr>
          <p:nvPr>
            <p:ph type="dt" sz="half" idx="10"/>
          </p:nvPr>
        </p:nvSpPr>
        <p:spPr/>
        <p:txBody>
          <a:bodyPr/>
          <a:lstStyle/>
          <a:p>
            <a:fld id="{91762AD0-7FB4-40A9-91CE-7AC32D6B59F3}" type="datetimeFigureOut">
              <a:rPr lang="en-GB" smtClean="0"/>
              <a:t>22/07/2019</a:t>
            </a:fld>
            <a:endParaRPr lang="en-GB"/>
          </a:p>
        </p:txBody>
      </p:sp>
      <p:sp>
        <p:nvSpPr>
          <p:cNvPr id="6" name="Footer Placeholder 5">
            <a:extLst>
              <a:ext uri="{FF2B5EF4-FFF2-40B4-BE49-F238E27FC236}">
                <a16:creationId xmlns:a16="http://schemas.microsoft.com/office/drawing/2014/main" id="{12EBEE61-9AF5-4DCA-9462-5170CD2736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565379C-9F52-4FE0-851E-4EB7443D04B3}"/>
              </a:ext>
            </a:extLst>
          </p:cNvPr>
          <p:cNvSpPr>
            <a:spLocks noGrp="1"/>
          </p:cNvSpPr>
          <p:nvPr>
            <p:ph type="sldNum" sz="quarter" idx="12"/>
          </p:nvPr>
        </p:nvSpPr>
        <p:spPr/>
        <p:txBody>
          <a:bodyPr/>
          <a:lstStyle/>
          <a:p>
            <a:fld id="{85E92D3C-9CA6-4CDB-B412-EA9655D2E237}" type="slidenum">
              <a:rPr lang="en-GB" smtClean="0"/>
              <a:t>‹#›</a:t>
            </a:fld>
            <a:endParaRPr lang="en-GB"/>
          </a:p>
        </p:txBody>
      </p:sp>
    </p:spTree>
    <p:extLst>
      <p:ext uri="{BB962C8B-B14F-4D97-AF65-F5344CB8AC3E}">
        <p14:creationId xmlns:p14="http://schemas.microsoft.com/office/powerpoint/2010/main" val="2676871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95D259-A112-4C51-B682-E7B9AA8A92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5794A43-35EE-4A0A-8D94-BC5F3C6D9E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F733144-8B5D-4B25-B0E9-6D7C5C8853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62AD0-7FB4-40A9-91CE-7AC32D6B59F3}" type="datetimeFigureOut">
              <a:rPr lang="en-GB" smtClean="0"/>
              <a:t>22/07/2019</a:t>
            </a:fld>
            <a:endParaRPr lang="en-GB"/>
          </a:p>
        </p:txBody>
      </p:sp>
      <p:sp>
        <p:nvSpPr>
          <p:cNvPr id="5" name="Footer Placeholder 4">
            <a:extLst>
              <a:ext uri="{FF2B5EF4-FFF2-40B4-BE49-F238E27FC236}">
                <a16:creationId xmlns:a16="http://schemas.microsoft.com/office/drawing/2014/main" id="{5C46A73E-92B6-4409-862A-A23FAD287A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D1179D7-4D2E-4B1F-9DD5-5DBF83F39F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92D3C-9CA6-4CDB-B412-EA9655D2E237}" type="slidenum">
              <a:rPr lang="en-GB" smtClean="0"/>
              <a:t>‹#›</a:t>
            </a:fld>
            <a:endParaRPr lang="en-GB"/>
          </a:p>
        </p:txBody>
      </p:sp>
    </p:spTree>
    <p:extLst>
      <p:ext uri="{BB962C8B-B14F-4D97-AF65-F5344CB8AC3E}">
        <p14:creationId xmlns:p14="http://schemas.microsoft.com/office/powerpoint/2010/main" val="1068795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hyperlink" Target="http://www.kent.ac.uk/accessibility" TargetMode="External"/><Relationship Id="rId7"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www.kent.ac.uk/studentsupport/accessibility/opera.html" TargetMode="External"/><Relationship Id="rId4" Type="http://schemas.openxmlformats.org/officeDocument/2006/relationships/hyperlink" Target="http://www.kent.ac.uk/tools"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ebaim.org/" TargetMode="External"/><Relationship Id="rId3" Type="http://schemas.openxmlformats.org/officeDocument/2006/relationships/hyperlink" Target="https://gds.blog.gov.uk/" TargetMode="External"/><Relationship Id="rId7" Type="http://schemas.openxmlformats.org/officeDocument/2006/relationships/hyperlink" Target="https://www.w3.org/TR/WCAG2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gov.uk/government/publications/government-digital-inclusion-strategy/government-digital-inclusion-strategy" TargetMode="External"/><Relationship Id="rId5" Type="http://schemas.openxmlformats.org/officeDocument/2006/relationships/hyperlink" Target="https://gds.blog.gov.uk/2018/11/21/public-sector-website-accessibility-statements-what-you-need-to-know/" TargetMode="External"/><Relationship Id="rId10" Type="http://schemas.openxmlformats.org/officeDocument/2006/relationships/image" Target="../media/image5.jpeg"/><Relationship Id="rId4" Type="http://schemas.openxmlformats.org/officeDocument/2006/relationships/hyperlink" Target="http://www.legislation.gov.uk/uksi/2018/852/contents/made" TargetMode="External"/><Relationship Id="rId9"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hyperlink" Target="https://pixabay.com/en/question-mark-question-response-1019820/"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7.JPG"/><Relationship Id="rId7"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ebaim.org/projects/lowvisionsurvey2/" TargetMode="External"/><Relationship Id="rId5" Type="http://schemas.openxmlformats.org/officeDocument/2006/relationships/hyperlink" Target="https://www.gov.uk/government/publications/government-digital-inclusion-strategy/government-digital-inclusion-strategy" TargetMode="External"/><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hyperlink" Target="https://commons.wikimedia.org/wiki/File:3D_Judges_Gavel.jp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52450-1D35-4325-ADD5-ABD1D73C60A3}"/>
              </a:ext>
            </a:extLst>
          </p:cNvPr>
          <p:cNvSpPr>
            <a:spLocks noGrp="1"/>
          </p:cNvSpPr>
          <p:nvPr>
            <p:ph type="ctrTitle"/>
          </p:nvPr>
        </p:nvSpPr>
        <p:spPr>
          <a:xfrm>
            <a:off x="1524000" y="1614843"/>
            <a:ext cx="9144000" cy="2387600"/>
          </a:xfrm>
        </p:spPr>
        <p:txBody>
          <a:bodyPr/>
          <a:lstStyle/>
          <a:p>
            <a:r>
              <a:rPr lang="en-GB" dirty="0"/>
              <a:t>Accessibility and Service Design</a:t>
            </a:r>
          </a:p>
        </p:txBody>
      </p:sp>
      <p:sp>
        <p:nvSpPr>
          <p:cNvPr id="3" name="Subtitle 2">
            <a:extLst>
              <a:ext uri="{FF2B5EF4-FFF2-40B4-BE49-F238E27FC236}">
                <a16:creationId xmlns:a16="http://schemas.microsoft.com/office/drawing/2014/main" id="{3839AA0A-8704-4E87-8F12-82D1007D6060}"/>
              </a:ext>
            </a:extLst>
          </p:cNvPr>
          <p:cNvSpPr>
            <a:spLocks noGrp="1"/>
          </p:cNvSpPr>
          <p:nvPr>
            <p:ph type="subTitle" idx="1"/>
          </p:nvPr>
        </p:nvSpPr>
        <p:spPr>
          <a:xfrm>
            <a:off x="1524000" y="4094518"/>
            <a:ext cx="9144000" cy="1655762"/>
          </a:xfrm>
        </p:spPr>
        <p:txBody>
          <a:bodyPr>
            <a:normAutofit lnSpcReduction="10000"/>
          </a:bodyPr>
          <a:lstStyle/>
          <a:p>
            <a:r>
              <a:rPr lang="en-GB" dirty="0"/>
              <a:t>Considering accessibility concerns when designing products and software</a:t>
            </a:r>
          </a:p>
          <a:p>
            <a:endParaRPr lang="en-GB" dirty="0"/>
          </a:p>
          <a:p>
            <a:r>
              <a:rPr lang="en-GB" sz="3200" dirty="0"/>
              <a:t>George Rhodes</a:t>
            </a:r>
          </a:p>
        </p:txBody>
      </p:sp>
      <p:pic>
        <p:nvPicPr>
          <p:cNvPr id="5" name="Picture 4">
            <a:extLst>
              <a:ext uri="{FF2B5EF4-FFF2-40B4-BE49-F238E27FC236}">
                <a16:creationId xmlns:a16="http://schemas.microsoft.com/office/drawing/2014/main" id="{8EF0452D-A401-45CF-8C87-870B29FC6885}"/>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8106" y="227893"/>
            <a:ext cx="2631787" cy="802395"/>
          </a:xfrm>
          <a:prstGeom prst="rect">
            <a:avLst/>
          </a:prstGeom>
        </p:spPr>
      </p:pic>
      <p:pic>
        <p:nvPicPr>
          <p:cNvPr id="7" name="Picture 6">
            <a:extLst>
              <a:ext uri="{FF2B5EF4-FFF2-40B4-BE49-F238E27FC236}">
                <a16:creationId xmlns:a16="http://schemas.microsoft.com/office/drawing/2014/main" id="{4A495102-446C-4D5A-A4A6-6797EEE93810}"/>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7494" y="171951"/>
            <a:ext cx="1676400" cy="914278"/>
          </a:xfrm>
          <a:prstGeom prst="rect">
            <a:avLst/>
          </a:prstGeom>
        </p:spPr>
      </p:pic>
    </p:spTree>
    <p:extLst>
      <p:ext uri="{BB962C8B-B14F-4D97-AF65-F5344CB8AC3E}">
        <p14:creationId xmlns:p14="http://schemas.microsoft.com/office/powerpoint/2010/main" val="2529746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a:bodyPr>
          <a:lstStyle/>
          <a:p>
            <a:r>
              <a:rPr lang="en-GB" dirty="0"/>
              <a:t>What you should consider</a:t>
            </a:r>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1112512" y="2682433"/>
            <a:ext cx="10125012" cy="3215749"/>
          </a:xfrm>
        </p:spPr>
        <p:txBody>
          <a:bodyPr>
            <a:normAutofit fontScale="92500" lnSpcReduction="10000"/>
          </a:bodyPr>
          <a:lstStyle/>
          <a:p>
            <a:r>
              <a:rPr lang="en-GB" dirty="0"/>
              <a:t>Accessibility in web content and platforms</a:t>
            </a:r>
          </a:p>
          <a:p>
            <a:pPr marL="0" indent="0">
              <a:buNone/>
            </a:pPr>
            <a:endParaRPr lang="en-GB" dirty="0"/>
          </a:p>
          <a:p>
            <a:r>
              <a:rPr lang="en-GB" dirty="0"/>
              <a:t>Software engineering</a:t>
            </a:r>
          </a:p>
          <a:p>
            <a:endParaRPr lang="en-GB" dirty="0"/>
          </a:p>
          <a:p>
            <a:r>
              <a:rPr lang="en-GB" dirty="0"/>
              <a:t>Real world user testing</a:t>
            </a:r>
          </a:p>
          <a:p>
            <a:endParaRPr lang="en-GB" dirty="0"/>
          </a:p>
          <a:p>
            <a:r>
              <a:rPr lang="en-GB" dirty="0"/>
              <a:t>Professional ethics</a:t>
            </a:r>
          </a:p>
          <a:p>
            <a:endParaRPr lang="en-GB" dirty="0"/>
          </a:p>
        </p:txBody>
      </p:sp>
      <p:pic>
        <p:nvPicPr>
          <p:cNvPr id="7" name="Picture 6">
            <a:extLst>
              <a:ext uri="{FF2B5EF4-FFF2-40B4-BE49-F238E27FC236}">
                <a16:creationId xmlns:a16="http://schemas.microsoft.com/office/drawing/2014/main" id="{E321346C-1BF8-4877-961A-93B1CBD4F8FE}"/>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8" name="Picture 7">
            <a:extLst>
              <a:ext uri="{FF2B5EF4-FFF2-40B4-BE49-F238E27FC236}">
                <a16:creationId xmlns:a16="http://schemas.microsoft.com/office/drawing/2014/main" id="{56B74F7C-7113-40F6-B710-957FA4578839}"/>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852648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a:bodyPr>
          <a:lstStyle/>
          <a:p>
            <a:r>
              <a:rPr lang="en-GB" dirty="0"/>
              <a:t>How this can help you going forwards</a:t>
            </a:r>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1112512" y="2682433"/>
            <a:ext cx="10125012" cy="3215749"/>
          </a:xfrm>
        </p:spPr>
        <p:txBody>
          <a:bodyPr>
            <a:normAutofit/>
          </a:bodyPr>
          <a:lstStyle/>
          <a:p>
            <a:r>
              <a:rPr lang="en-GB" dirty="0"/>
              <a:t>Accessible considerations make a difference to everyone and often feed into better services overall</a:t>
            </a:r>
          </a:p>
          <a:p>
            <a:pPr marL="0" indent="0">
              <a:buNone/>
            </a:pPr>
            <a:endParaRPr lang="en-GB" dirty="0"/>
          </a:p>
          <a:p>
            <a:r>
              <a:rPr lang="en-GB" dirty="0"/>
              <a:t>Developing best practice and professional responsibility</a:t>
            </a:r>
          </a:p>
          <a:p>
            <a:pPr marL="0" indent="0">
              <a:buNone/>
            </a:pPr>
            <a:endParaRPr lang="en-GB" dirty="0"/>
          </a:p>
          <a:p>
            <a:r>
              <a:rPr lang="en-GB" dirty="0"/>
              <a:t>Developing in-demand skill set</a:t>
            </a:r>
          </a:p>
        </p:txBody>
      </p:sp>
      <p:pic>
        <p:nvPicPr>
          <p:cNvPr id="7" name="Picture 6">
            <a:extLst>
              <a:ext uri="{FF2B5EF4-FFF2-40B4-BE49-F238E27FC236}">
                <a16:creationId xmlns:a16="http://schemas.microsoft.com/office/drawing/2014/main" id="{6D5A7072-9AF9-409B-8387-613FB9B121B7}"/>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8" name="Picture 7">
            <a:extLst>
              <a:ext uri="{FF2B5EF4-FFF2-40B4-BE49-F238E27FC236}">
                <a16:creationId xmlns:a16="http://schemas.microsoft.com/office/drawing/2014/main" id="{8D5EC8C2-5633-4890-B988-945CCFDFA58A}"/>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2392358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a:bodyPr>
          <a:lstStyle/>
          <a:p>
            <a:r>
              <a:rPr lang="en-GB" dirty="0"/>
              <a:t>University Support</a:t>
            </a:r>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1112512" y="2682433"/>
            <a:ext cx="10125012" cy="3215749"/>
          </a:xfrm>
        </p:spPr>
        <p:txBody>
          <a:bodyPr>
            <a:normAutofit fontScale="92500" lnSpcReduction="10000"/>
          </a:bodyPr>
          <a:lstStyle/>
          <a:p>
            <a:r>
              <a:rPr lang="en-GB" dirty="0"/>
              <a:t>Accessibility – Student Support</a:t>
            </a:r>
          </a:p>
          <a:p>
            <a:pPr marL="0" indent="0">
              <a:buNone/>
            </a:pPr>
            <a:r>
              <a:rPr lang="en-GB" sz="2000" dirty="0"/>
              <a:t>	</a:t>
            </a:r>
            <a:r>
              <a:rPr lang="en-GB" sz="2000" u="sng" dirty="0">
                <a:hlinkClick r:id="rId3"/>
              </a:rPr>
              <a:t>www.kent.ac.uk/accessibility</a:t>
            </a:r>
            <a:endParaRPr lang="en-GB" sz="2000" dirty="0"/>
          </a:p>
          <a:p>
            <a:r>
              <a:rPr lang="en-GB" dirty="0"/>
              <a:t>Productivity Tools</a:t>
            </a:r>
          </a:p>
          <a:p>
            <a:pPr marL="457200" lvl="1" indent="0">
              <a:buNone/>
            </a:pPr>
            <a:r>
              <a:rPr lang="en-GB" sz="2000" dirty="0"/>
              <a:t>	</a:t>
            </a:r>
            <a:r>
              <a:rPr lang="en-GB" sz="2000" u="sng" dirty="0">
                <a:hlinkClick r:id="rId4"/>
              </a:rPr>
              <a:t>www.kent.ac.uk/tools</a:t>
            </a:r>
            <a:endParaRPr lang="en-GB" sz="2000" dirty="0"/>
          </a:p>
          <a:p>
            <a:r>
              <a:rPr lang="en-GB" dirty="0"/>
              <a:t>OPERA (Opportunity, Productivity, Engagement, Reducing barriers, Achievement)</a:t>
            </a:r>
          </a:p>
          <a:p>
            <a:pPr marL="914400" lvl="2" indent="0">
              <a:buNone/>
            </a:pPr>
            <a:r>
              <a:rPr lang="en-GB" dirty="0">
                <a:hlinkClick r:id="rId5"/>
              </a:rPr>
              <a:t>https://www.kent.ac.uk/studentsupport/accessibility/opera.html</a:t>
            </a:r>
            <a:r>
              <a:rPr lang="en-GB" dirty="0"/>
              <a:t> </a:t>
            </a:r>
          </a:p>
          <a:p>
            <a:r>
              <a:rPr lang="en-GB" dirty="0"/>
              <a:t>VLE accessibility</a:t>
            </a:r>
          </a:p>
          <a:p>
            <a:pPr lvl="1"/>
            <a:endParaRPr lang="en-GB" dirty="0"/>
          </a:p>
        </p:txBody>
      </p:sp>
      <p:pic>
        <p:nvPicPr>
          <p:cNvPr id="7" name="Picture 6">
            <a:extLst>
              <a:ext uri="{FF2B5EF4-FFF2-40B4-BE49-F238E27FC236}">
                <a16:creationId xmlns:a16="http://schemas.microsoft.com/office/drawing/2014/main" id="{71BAF458-E20D-48F1-B23C-FD9DC22F6B92}"/>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8" name="Picture 7">
            <a:extLst>
              <a:ext uri="{FF2B5EF4-FFF2-40B4-BE49-F238E27FC236}">
                <a16:creationId xmlns:a16="http://schemas.microsoft.com/office/drawing/2014/main" id="{16702103-9DBC-4608-8E1A-B3979E30D001}"/>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1299917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a:bodyPr>
          <a:lstStyle/>
          <a:p>
            <a:r>
              <a:rPr lang="en-GB" dirty="0"/>
              <a:t>Further Resources</a:t>
            </a:r>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1112512" y="2682433"/>
            <a:ext cx="10125012" cy="3215749"/>
          </a:xfrm>
        </p:spPr>
        <p:txBody>
          <a:bodyPr>
            <a:normAutofit fontScale="92500" lnSpcReduction="10000"/>
          </a:bodyPr>
          <a:lstStyle/>
          <a:p>
            <a:r>
              <a:rPr lang="en-GB" dirty="0"/>
              <a:t>GDS website - </a:t>
            </a:r>
            <a:r>
              <a:rPr lang="en-GB" dirty="0">
                <a:hlinkClick r:id="rId3"/>
              </a:rPr>
              <a:t>https://gds.blog.gov.uk/</a:t>
            </a:r>
            <a:r>
              <a:rPr lang="en-GB" dirty="0"/>
              <a:t> </a:t>
            </a:r>
          </a:p>
          <a:p>
            <a:pPr lvl="1"/>
            <a:r>
              <a:rPr lang="en-GB" dirty="0"/>
              <a:t>Legislation - </a:t>
            </a:r>
            <a:r>
              <a:rPr lang="en-GB" dirty="0">
                <a:hlinkClick r:id="rId4"/>
              </a:rPr>
              <a:t>http://www.legislation.gov.uk/uksi/2018/852/contents/made</a:t>
            </a:r>
            <a:r>
              <a:rPr lang="en-GB" dirty="0"/>
              <a:t> </a:t>
            </a:r>
          </a:p>
          <a:p>
            <a:pPr lvl="1"/>
            <a:r>
              <a:rPr lang="en-GB" dirty="0"/>
              <a:t>Accessibility Statements - </a:t>
            </a:r>
            <a:r>
              <a:rPr lang="en-GB" dirty="0">
                <a:hlinkClick r:id="rId5"/>
              </a:rPr>
              <a:t>https://gds.blog.gov.uk/2018/11/21/public-sector-website-accessibility-statements-what-you-need-to-know/</a:t>
            </a:r>
            <a:r>
              <a:rPr lang="en-GB" dirty="0"/>
              <a:t> </a:t>
            </a:r>
          </a:p>
          <a:p>
            <a:pPr lvl="1"/>
            <a:r>
              <a:rPr lang="en-GB" dirty="0"/>
              <a:t>Government Digital Inclusion Strategy - </a:t>
            </a:r>
            <a:r>
              <a:rPr lang="en-GB" dirty="0">
                <a:hlinkClick r:id="rId6"/>
              </a:rPr>
              <a:t>https://www.gov.uk/government/publications/government-digital-inclusion-strategy/government-digital-inclusion-strategy</a:t>
            </a:r>
            <a:endParaRPr lang="en-GB" dirty="0"/>
          </a:p>
          <a:p>
            <a:r>
              <a:rPr lang="en-GB" dirty="0"/>
              <a:t>WCAG 2.1 AA - </a:t>
            </a:r>
            <a:r>
              <a:rPr lang="en-GB" dirty="0">
                <a:hlinkClick r:id="rId7"/>
              </a:rPr>
              <a:t>https://www.w3.org/TR/WCAG21/</a:t>
            </a:r>
            <a:r>
              <a:rPr lang="en-GB" dirty="0"/>
              <a:t> </a:t>
            </a:r>
          </a:p>
          <a:p>
            <a:r>
              <a:rPr lang="en-GB" dirty="0" err="1"/>
              <a:t>WebAIM</a:t>
            </a:r>
            <a:r>
              <a:rPr lang="en-GB" dirty="0"/>
              <a:t> - </a:t>
            </a:r>
            <a:r>
              <a:rPr lang="en-GB" dirty="0">
                <a:hlinkClick r:id="rId8"/>
              </a:rPr>
              <a:t>https://webaim.org/</a:t>
            </a:r>
            <a:endParaRPr lang="en-GB" dirty="0"/>
          </a:p>
          <a:p>
            <a:pPr lvl="1"/>
            <a:endParaRPr lang="en-GB" dirty="0"/>
          </a:p>
        </p:txBody>
      </p:sp>
      <p:pic>
        <p:nvPicPr>
          <p:cNvPr id="7" name="Picture 6">
            <a:extLst>
              <a:ext uri="{FF2B5EF4-FFF2-40B4-BE49-F238E27FC236}">
                <a16:creationId xmlns:a16="http://schemas.microsoft.com/office/drawing/2014/main" id="{B60DE328-C98A-4EDD-AD22-46A5F7EE0811}"/>
              </a:ext>
              <a:ext uri="{C183D7F6-B498-43B3-948B-1728B52AA6E4}">
                <adec:decorative xmlns:adec="http://schemas.microsoft.com/office/drawing/2017/decorative" val="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8" name="Picture 7">
            <a:extLst>
              <a:ext uri="{FF2B5EF4-FFF2-40B4-BE49-F238E27FC236}">
                <a16:creationId xmlns:a16="http://schemas.microsoft.com/office/drawing/2014/main" id="{E5C7A9BB-1BCE-4AF8-8C22-88E8DFE20491}"/>
              </a:ext>
              <a:ext uri="{C183D7F6-B498-43B3-948B-1728B52AA6E4}">
                <adec:decorative xmlns:adec="http://schemas.microsoft.com/office/drawing/2017/decorative" val="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3721924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52450-1D35-4325-ADD5-ABD1D73C60A3}"/>
              </a:ext>
            </a:extLst>
          </p:cNvPr>
          <p:cNvSpPr>
            <a:spLocks noGrp="1"/>
          </p:cNvSpPr>
          <p:nvPr>
            <p:ph type="ctrTitle"/>
          </p:nvPr>
        </p:nvSpPr>
        <p:spPr>
          <a:xfrm>
            <a:off x="1524000" y="1995055"/>
            <a:ext cx="9144000" cy="999470"/>
          </a:xfrm>
        </p:spPr>
        <p:txBody>
          <a:bodyPr/>
          <a:lstStyle/>
          <a:p>
            <a:r>
              <a:rPr lang="en-GB"/>
              <a:t>Any Questions?</a:t>
            </a:r>
            <a:endParaRPr lang="en-GB" dirty="0"/>
          </a:p>
        </p:txBody>
      </p:sp>
      <p:sp>
        <p:nvSpPr>
          <p:cNvPr id="3" name="Subtitle 2">
            <a:extLst>
              <a:ext uri="{FF2B5EF4-FFF2-40B4-BE49-F238E27FC236}">
                <a16:creationId xmlns:a16="http://schemas.microsoft.com/office/drawing/2014/main" id="{3839AA0A-8704-4E87-8F12-82D1007D6060}"/>
              </a:ext>
            </a:extLst>
          </p:cNvPr>
          <p:cNvSpPr>
            <a:spLocks noGrp="1"/>
          </p:cNvSpPr>
          <p:nvPr>
            <p:ph type="subTitle" idx="1"/>
          </p:nvPr>
        </p:nvSpPr>
        <p:spPr>
          <a:xfrm>
            <a:off x="1524000" y="4728363"/>
            <a:ext cx="9144000" cy="986637"/>
          </a:xfrm>
        </p:spPr>
        <p:txBody>
          <a:bodyPr>
            <a:normAutofit/>
          </a:bodyPr>
          <a:lstStyle/>
          <a:p>
            <a:r>
              <a:rPr lang="en-GB"/>
              <a:t>Want to get in touch?</a:t>
            </a:r>
          </a:p>
          <a:p>
            <a:r>
              <a:rPr lang="en-GB" sz="3200"/>
              <a:t>Enquire@kentconnects.gov.uk</a:t>
            </a:r>
            <a:endParaRPr lang="en-GB" sz="3200" dirty="0"/>
          </a:p>
        </p:txBody>
      </p:sp>
      <p:pic>
        <p:nvPicPr>
          <p:cNvPr id="6" name="Picture 5">
            <a:extLst>
              <a:ext uri="{FF2B5EF4-FFF2-40B4-BE49-F238E27FC236}">
                <a16:creationId xmlns:a16="http://schemas.microsoft.com/office/drawing/2014/main" id="{917644D2-7762-4D54-8270-9C7536BF7819}"/>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8106" y="227893"/>
            <a:ext cx="2631787" cy="802395"/>
          </a:xfrm>
          <a:prstGeom prst="rect">
            <a:avLst/>
          </a:prstGeom>
        </p:spPr>
      </p:pic>
      <p:pic>
        <p:nvPicPr>
          <p:cNvPr id="8" name="Picture 7">
            <a:extLst>
              <a:ext uri="{FF2B5EF4-FFF2-40B4-BE49-F238E27FC236}">
                <a16:creationId xmlns:a16="http://schemas.microsoft.com/office/drawing/2014/main" id="{EC79A900-1840-45AB-8AB8-1EF1CB6542A2}"/>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307494" y="171951"/>
            <a:ext cx="1676400" cy="914278"/>
          </a:xfrm>
          <a:prstGeom prst="rect">
            <a:avLst/>
          </a:prstGeom>
        </p:spPr>
      </p:pic>
    </p:spTree>
    <p:extLst>
      <p:ext uri="{BB962C8B-B14F-4D97-AF65-F5344CB8AC3E}">
        <p14:creationId xmlns:p14="http://schemas.microsoft.com/office/powerpoint/2010/main" val="622608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a:bodyPr>
          <a:lstStyle/>
          <a:p>
            <a:r>
              <a:rPr lang="en-GB" dirty="0"/>
              <a:t>What is Digital Inclusion &amp; Accessibility?</a:t>
            </a:r>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6" name="Picture 5" descr="Digital Inclusion Wheel image. Shows the three pillars that make up digital inclusion. These are Connectivity, Accessibility and Digital Skills">
            <a:extLst>
              <a:ext uri="{FF2B5EF4-FFF2-40B4-BE49-F238E27FC236}">
                <a16:creationId xmlns:a16="http://schemas.microsoft.com/office/drawing/2014/main" id="{954A6F84-1719-4148-9287-0CEEF635B6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4591" y="2582452"/>
            <a:ext cx="3065622" cy="2928114"/>
          </a:xfrm>
          <a:prstGeom prst="rect">
            <a:avLst/>
          </a:prstGeom>
        </p:spPr>
      </p:pic>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4955354" y="2682433"/>
            <a:ext cx="6282169" cy="3215749"/>
          </a:xfrm>
        </p:spPr>
        <p:txBody>
          <a:bodyPr>
            <a:normAutofit/>
          </a:bodyPr>
          <a:lstStyle/>
          <a:p>
            <a:pPr marL="0" indent="0">
              <a:buNone/>
            </a:pPr>
            <a:r>
              <a:rPr lang="en-GB" sz="2400" b="1" i="1" dirty="0"/>
              <a:t>“Digital inclusion means allowing anyone to make use of the internet, a computer or digital tools regardless of ability.”</a:t>
            </a:r>
            <a:endParaRPr lang="en-GB" sz="2400" dirty="0"/>
          </a:p>
          <a:p>
            <a:pPr marL="0" indent="0">
              <a:buNone/>
            </a:pPr>
            <a:endParaRPr lang="en-GB" sz="2400" dirty="0"/>
          </a:p>
          <a:p>
            <a:pPr marL="0" indent="0">
              <a:buNone/>
            </a:pPr>
            <a:r>
              <a:rPr lang="en-GB" sz="2400" dirty="0"/>
              <a:t>Making products accessible to people means taking into consideration things like screen readers, keyboard only users, and disabilities that may affect how someone uses your product.</a:t>
            </a:r>
          </a:p>
          <a:p>
            <a:endParaRPr lang="en-GB" sz="2400" dirty="0"/>
          </a:p>
          <a:p>
            <a:endParaRPr lang="en-GB" sz="2400" dirty="0"/>
          </a:p>
        </p:txBody>
      </p:sp>
      <p:pic>
        <p:nvPicPr>
          <p:cNvPr id="8" name="Picture 7">
            <a:extLst>
              <a:ext uri="{FF2B5EF4-FFF2-40B4-BE49-F238E27FC236}">
                <a16:creationId xmlns:a16="http://schemas.microsoft.com/office/drawing/2014/main" id="{17367391-4B54-419E-BC6F-DB879382703D}"/>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9" name="Picture 8">
            <a:extLst>
              <a:ext uri="{FF2B5EF4-FFF2-40B4-BE49-F238E27FC236}">
                <a16:creationId xmlns:a16="http://schemas.microsoft.com/office/drawing/2014/main" id="{163F68A2-5DC8-41BE-82A2-0887063F91AF}"/>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188594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6228DF0-772B-40E1-90AD-CAA2E496DE6F}"/>
              </a:ext>
            </a:extLst>
          </p:cNvPr>
          <p:cNvSpPr/>
          <p:nvPr/>
        </p:nvSpPr>
        <p:spPr>
          <a:xfrm>
            <a:off x="1674018" y="1017270"/>
            <a:ext cx="8843963" cy="4247317"/>
          </a:xfrm>
          <a:prstGeom prst="rect">
            <a:avLst/>
          </a:prstGeom>
        </p:spPr>
        <p:txBody>
          <a:bodyPr wrap="square">
            <a:spAutoFit/>
          </a:bodyPr>
          <a:lstStyle/>
          <a:p>
            <a:r>
              <a:rPr lang="en-GB" i="1" dirty="0"/>
              <a:t>“The main thing that makes inaccessible web content frustrating for me is when I am looking for headings or links on the website, but the headings and links were not marked as such, so the screen reader does not find them. As a consequence I have to press tab at least a thousand times to find the paragraph or link I want. The same goes for text on a website that is not marked or defined as text, so that I can’t jump to the relevant sections with my screen reader. It would be better to not have as many hyperlinks in a long text, because every time there is such a link the screen reader says: “link” or “hyperlink” which makes reading an text more difficult sometimes. It would be better if the links were placed at the end of the paragraph like: “To view more click here”. This is then no problem at all.</a:t>
            </a:r>
          </a:p>
          <a:p>
            <a:r>
              <a:rPr lang="en-GB" i="1" dirty="0"/>
              <a:t> </a:t>
            </a:r>
          </a:p>
          <a:p>
            <a:r>
              <a:rPr lang="en-GB" i="1" dirty="0"/>
              <a:t>I think that a clear structured website does not only assist users of screen readers, but all people who want to use the website and find the relevant issues quickly.”</a:t>
            </a:r>
          </a:p>
          <a:p>
            <a:endParaRPr lang="en-GB" i="1" dirty="0"/>
          </a:p>
          <a:p>
            <a:pPr marL="171450" indent="-171450" algn="r">
              <a:buFontTx/>
              <a:buChar char="-"/>
            </a:pPr>
            <a:r>
              <a:rPr lang="en-GB" b="1" dirty="0"/>
              <a:t>Stage 1 law student with a visual impairment</a:t>
            </a:r>
          </a:p>
          <a:p>
            <a:pPr algn="r"/>
            <a:r>
              <a:rPr lang="en-GB" b="1" dirty="0"/>
              <a:t>University of Kent</a:t>
            </a:r>
            <a:endParaRPr lang="en-GB" i="1" dirty="0"/>
          </a:p>
        </p:txBody>
      </p:sp>
      <p:pic>
        <p:nvPicPr>
          <p:cNvPr id="7" name="Picture 6">
            <a:extLst>
              <a:ext uri="{FF2B5EF4-FFF2-40B4-BE49-F238E27FC236}">
                <a16:creationId xmlns:a16="http://schemas.microsoft.com/office/drawing/2014/main" id="{58CDD338-2340-4022-870D-0F56F54DE3D1}"/>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8" name="Picture 7">
            <a:extLst>
              <a:ext uri="{FF2B5EF4-FFF2-40B4-BE49-F238E27FC236}">
                <a16:creationId xmlns:a16="http://schemas.microsoft.com/office/drawing/2014/main" id="{5E5E3B1B-60B3-4435-8EEC-35D96D1BA24D}"/>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32218222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a:bodyPr>
          <a:lstStyle/>
          <a:p>
            <a:r>
              <a:rPr lang="en-GB" dirty="0"/>
              <a:t>Why is this important?</a:t>
            </a:r>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4955354" y="2682433"/>
            <a:ext cx="6282169" cy="3215749"/>
          </a:xfrm>
        </p:spPr>
        <p:txBody>
          <a:bodyPr>
            <a:normAutofit lnSpcReduction="10000"/>
          </a:bodyPr>
          <a:lstStyle/>
          <a:p>
            <a:r>
              <a:rPr lang="en-GB" dirty="0"/>
              <a:t>Scale of exclusion</a:t>
            </a:r>
          </a:p>
          <a:p>
            <a:r>
              <a:rPr lang="en-GB" dirty="0"/>
              <a:t>Legal Incentives</a:t>
            </a:r>
          </a:p>
          <a:p>
            <a:pPr lvl="1"/>
            <a:r>
              <a:rPr lang="en-GB" dirty="0"/>
              <a:t>New Regulations</a:t>
            </a:r>
          </a:p>
          <a:p>
            <a:pPr lvl="1"/>
            <a:r>
              <a:rPr lang="en-GB" dirty="0"/>
              <a:t>Equalities Act</a:t>
            </a:r>
          </a:p>
          <a:p>
            <a:r>
              <a:rPr lang="en-GB" dirty="0"/>
              <a:t>Wider Audience</a:t>
            </a:r>
          </a:p>
          <a:p>
            <a:r>
              <a:rPr lang="en-GB" dirty="0"/>
              <a:t>Better Reputation</a:t>
            </a:r>
          </a:p>
          <a:p>
            <a:r>
              <a:rPr lang="en-GB" dirty="0"/>
              <a:t>Leads to better services overall</a:t>
            </a:r>
          </a:p>
        </p:txBody>
      </p:sp>
      <p:pic>
        <p:nvPicPr>
          <p:cNvPr id="8" name="Picture 7">
            <a:extLst>
              <a:ext uri="{FF2B5EF4-FFF2-40B4-BE49-F238E27FC236}">
                <a16:creationId xmlns:a16="http://schemas.microsoft.com/office/drawing/2014/main" id="{948DE26D-BD83-4F23-8845-6DDE5AE421D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04591" y="2413750"/>
            <a:ext cx="3489811" cy="3489811"/>
          </a:xfrm>
          <a:prstGeom prst="rect">
            <a:avLst/>
          </a:prstGeom>
        </p:spPr>
      </p:pic>
      <p:sp>
        <p:nvSpPr>
          <p:cNvPr id="9" name="Rectangle 8">
            <a:extLst>
              <a:ext uri="{FF2B5EF4-FFF2-40B4-BE49-F238E27FC236}">
                <a16:creationId xmlns:a16="http://schemas.microsoft.com/office/drawing/2014/main" id="{837CD7C9-43F4-45BA-8824-68DFACB13A54}"/>
              </a:ext>
            </a:extLst>
          </p:cNvPr>
          <p:cNvSpPr/>
          <p:nvPr/>
        </p:nvSpPr>
        <p:spPr>
          <a:xfrm>
            <a:off x="1838759" y="5566371"/>
            <a:ext cx="1618817" cy="261610"/>
          </a:xfrm>
          <a:prstGeom prst="rect">
            <a:avLst/>
          </a:prstGeom>
        </p:spPr>
        <p:txBody>
          <a:bodyPr wrap="square">
            <a:spAutoFit/>
          </a:bodyPr>
          <a:lstStyle/>
          <a:p>
            <a:r>
              <a:rPr lang="en-GB" sz="1100" dirty="0">
                <a:hlinkClick r:id="rId4"/>
              </a:rPr>
              <a:t>decorative image source</a:t>
            </a:r>
            <a:r>
              <a:rPr lang="en-GB" sz="1100" dirty="0"/>
              <a:t> </a:t>
            </a:r>
          </a:p>
        </p:txBody>
      </p:sp>
      <p:pic>
        <p:nvPicPr>
          <p:cNvPr id="10" name="Picture 9">
            <a:extLst>
              <a:ext uri="{FF2B5EF4-FFF2-40B4-BE49-F238E27FC236}">
                <a16:creationId xmlns:a16="http://schemas.microsoft.com/office/drawing/2014/main" id="{ED3B5947-5637-40C8-A548-A4453D0ADE8E}"/>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12" name="Picture 11">
            <a:extLst>
              <a:ext uri="{FF2B5EF4-FFF2-40B4-BE49-F238E27FC236}">
                <a16:creationId xmlns:a16="http://schemas.microsoft.com/office/drawing/2014/main" id="{0162F49F-DE75-4013-A432-BEA530E81C88}"/>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1150152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58399-90AF-4BFA-AB8F-250B64DC01DF}"/>
              </a:ext>
            </a:extLst>
          </p:cNvPr>
          <p:cNvSpPr>
            <a:spLocks noGrp="1"/>
          </p:cNvSpPr>
          <p:nvPr>
            <p:ph type="title"/>
          </p:nvPr>
        </p:nvSpPr>
        <p:spPr/>
        <p:txBody>
          <a:bodyPr/>
          <a:lstStyle/>
          <a:p>
            <a:r>
              <a:rPr lang="en-GB" dirty="0"/>
              <a:t>Who is being excluded?</a:t>
            </a:r>
          </a:p>
        </p:txBody>
      </p:sp>
      <p:sp>
        <p:nvSpPr>
          <p:cNvPr id="3" name="Content Placeholder 2">
            <a:extLst>
              <a:ext uri="{FF2B5EF4-FFF2-40B4-BE49-F238E27FC236}">
                <a16:creationId xmlns:a16="http://schemas.microsoft.com/office/drawing/2014/main" id="{E285F0AB-2897-46E6-98ED-F4AA064EB487}"/>
              </a:ext>
            </a:extLst>
          </p:cNvPr>
          <p:cNvSpPr>
            <a:spLocks noGrp="1"/>
          </p:cNvSpPr>
          <p:nvPr>
            <p:ph idx="1"/>
          </p:nvPr>
        </p:nvSpPr>
        <p:spPr>
          <a:xfrm>
            <a:off x="838200" y="1825625"/>
            <a:ext cx="6211186" cy="4351338"/>
          </a:xfrm>
        </p:spPr>
        <p:txBody>
          <a:bodyPr/>
          <a:lstStyle/>
          <a:p>
            <a:r>
              <a:rPr lang="en-GB" dirty="0"/>
              <a:t>21% of people cant use the web</a:t>
            </a:r>
          </a:p>
          <a:p>
            <a:pPr lvl="1"/>
            <a:r>
              <a:rPr lang="en-GB" dirty="0"/>
              <a:t>14% not having internet access at all</a:t>
            </a:r>
          </a:p>
          <a:p>
            <a:pPr lvl="1"/>
            <a:r>
              <a:rPr lang="en-GB" dirty="0"/>
              <a:t>7% do have internet but don’t use it in ways that benefit them day to day</a:t>
            </a:r>
          </a:p>
          <a:p>
            <a:pPr marL="457200" lvl="1" indent="0">
              <a:buNone/>
            </a:pPr>
            <a:endParaRPr lang="en-GB" dirty="0"/>
          </a:p>
          <a:p>
            <a:r>
              <a:rPr lang="en-GB" dirty="0"/>
              <a:t>33% of people with registered disabilities have never used the internet</a:t>
            </a:r>
          </a:p>
          <a:p>
            <a:pPr lvl="1"/>
            <a:r>
              <a:rPr lang="en-GB" dirty="0"/>
              <a:t>That’s 54% of the total number of people that have never used the internet.</a:t>
            </a:r>
          </a:p>
        </p:txBody>
      </p:sp>
      <p:pic>
        <p:nvPicPr>
          <p:cNvPr id="4" name="Picture 3" descr="Pie Chart showing the breakdown of reading abandonment. 14.8% everyday. 27.6% a few times a week. 24.3% a few times a month. 21% a few times a year. 12.3% never.">
            <a:extLst>
              <a:ext uri="{FF2B5EF4-FFF2-40B4-BE49-F238E27FC236}">
                <a16:creationId xmlns:a16="http://schemas.microsoft.com/office/drawing/2014/main" id="{190228E9-3034-4B39-A928-DE22ED01C9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56489" y="567043"/>
            <a:ext cx="3997311" cy="2467962"/>
          </a:xfrm>
          <a:prstGeom prst="rect">
            <a:avLst/>
          </a:prstGeom>
        </p:spPr>
      </p:pic>
      <p:pic>
        <p:nvPicPr>
          <p:cNvPr id="5" name="Picture 4" descr="Pie Chart showing the breakdown of perceptions of web accessibility progress. 34.8% believe the internet is getting more accessible. 45.4% think there is no change. 19.8% think it is getting worse.">
            <a:extLst>
              <a:ext uri="{FF2B5EF4-FFF2-40B4-BE49-F238E27FC236}">
                <a16:creationId xmlns:a16="http://schemas.microsoft.com/office/drawing/2014/main" id="{FF021FBE-574B-4BA7-9A58-2FCE4DDC5A4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1549" y="3867174"/>
            <a:ext cx="3646738" cy="2444090"/>
          </a:xfrm>
          <a:prstGeom prst="rect">
            <a:avLst/>
          </a:prstGeom>
        </p:spPr>
      </p:pic>
      <p:sp>
        <p:nvSpPr>
          <p:cNvPr id="6" name="TextBox 5">
            <a:extLst>
              <a:ext uri="{FF2B5EF4-FFF2-40B4-BE49-F238E27FC236}">
                <a16:creationId xmlns:a16="http://schemas.microsoft.com/office/drawing/2014/main" id="{5AEFDAA0-11FB-4C9A-89AA-ADD9EAA139B4}"/>
              </a:ext>
            </a:extLst>
          </p:cNvPr>
          <p:cNvSpPr txBox="1"/>
          <p:nvPr/>
        </p:nvSpPr>
        <p:spPr>
          <a:xfrm>
            <a:off x="8432600" y="156716"/>
            <a:ext cx="2492255" cy="338554"/>
          </a:xfrm>
          <a:prstGeom prst="rect">
            <a:avLst/>
          </a:prstGeom>
          <a:noFill/>
        </p:spPr>
        <p:txBody>
          <a:bodyPr wrap="square" rtlCol="0">
            <a:spAutoFit/>
          </a:bodyPr>
          <a:lstStyle/>
          <a:p>
            <a:r>
              <a:rPr lang="en-GB" sz="1600" b="1" dirty="0"/>
              <a:t>Reading Abandonment</a:t>
            </a:r>
          </a:p>
        </p:txBody>
      </p:sp>
      <p:sp>
        <p:nvSpPr>
          <p:cNvPr id="7" name="TextBox 6">
            <a:extLst>
              <a:ext uri="{FF2B5EF4-FFF2-40B4-BE49-F238E27FC236}">
                <a16:creationId xmlns:a16="http://schemas.microsoft.com/office/drawing/2014/main" id="{33C571B9-6B14-4407-B9DD-C4562DF015D1}"/>
              </a:ext>
            </a:extLst>
          </p:cNvPr>
          <p:cNvSpPr txBox="1"/>
          <p:nvPr/>
        </p:nvSpPr>
        <p:spPr>
          <a:xfrm>
            <a:off x="8269170" y="3498160"/>
            <a:ext cx="2819117" cy="338554"/>
          </a:xfrm>
          <a:prstGeom prst="rect">
            <a:avLst/>
          </a:prstGeom>
          <a:noFill/>
        </p:spPr>
        <p:txBody>
          <a:bodyPr wrap="square" rtlCol="0">
            <a:spAutoFit/>
          </a:bodyPr>
          <a:lstStyle/>
          <a:p>
            <a:r>
              <a:rPr lang="en-GB" sz="1600" b="1" dirty="0"/>
              <a:t>Web Accessibility Progress</a:t>
            </a:r>
          </a:p>
        </p:txBody>
      </p:sp>
      <p:sp>
        <p:nvSpPr>
          <p:cNvPr id="10" name="Rectangle 9">
            <a:extLst>
              <a:ext uri="{FF2B5EF4-FFF2-40B4-BE49-F238E27FC236}">
                <a16:creationId xmlns:a16="http://schemas.microsoft.com/office/drawing/2014/main" id="{EA747F3E-B9DF-4BA9-8E3C-CE5133ECDF91}"/>
              </a:ext>
            </a:extLst>
          </p:cNvPr>
          <p:cNvSpPr/>
          <p:nvPr/>
        </p:nvSpPr>
        <p:spPr>
          <a:xfrm>
            <a:off x="2359187" y="6095820"/>
            <a:ext cx="2606915" cy="430887"/>
          </a:xfrm>
          <a:prstGeom prst="rect">
            <a:avLst/>
          </a:prstGeom>
        </p:spPr>
        <p:txBody>
          <a:bodyPr wrap="square">
            <a:spAutoFit/>
          </a:bodyPr>
          <a:lstStyle/>
          <a:p>
            <a:r>
              <a:rPr lang="en-GB" sz="1100" dirty="0">
                <a:hlinkClick r:id="rId5"/>
              </a:rPr>
              <a:t>Government Digital Inclusion Strategy Link</a:t>
            </a:r>
            <a:endParaRPr lang="en-GB" sz="1100" dirty="0"/>
          </a:p>
          <a:p>
            <a:r>
              <a:rPr lang="en-GB" sz="1100" dirty="0" err="1">
                <a:hlinkClick r:id="rId6"/>
              </a:rPr>
              <a:t>WebAIM</a:t>
            </a:r>
            <a:r>
              <a:rPr lang="en-GB" sz="1100" dirty="0">
                <a:hlinkClick r:id="rId6"/>
              </a:rPr>
              <a:t> low vision survey link</a:t>
            </a:r>
            <a:r>
              <a:rPr lang="en-GB" sz="1100" dirty="0"/>
              <a:t> </a:t>
            </a:r>
          </a:p>
        </p:txBody>
      </p:sp>
      <p:pic>
        <p:nvPicPr>
          <p:cNvPr id="11" name="Picture 10">
            <a:extLst>
              <a:ext uri="{FF2B5EF4-FFF2-40B4-BE49-F238E27FC236}">
                <a16:creationId xmlns:a16="http://schemas.microsoft.com/office/drawing/2014/main" id="{F9F49682-69F9-496C-84DC-97FB083BC117}"/>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12" name="Picture 11">
            <a:extLst>
              <a:ext uri="{FF2B5EF4-FFF2-40B4-BE49-F238E27FC236}">
                <a16:creationId xmlns:a16="http://schemas.microsoft.com/office/drawing/2014/main" id="{F3FCFDF3-2E9A-4276-9999-E09E11CDD606}"/>
              </a:ext>
              <a:ext uri="{C183D7F6-B498-43B3-948B-1728B52AA6E4}">
                <adec:decorative xmlns:adec="http://schemas.microsoft.com/office/drawing/2017/decorative" val="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842686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a:bodyPr>
          <a:lstStyle/>
          <a:p>
            <a:r>
              <a:rPr lang="en-GB" dirty="0"/>
              <a:t>Legal Incentives</a:t>
            </a:r>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F5D9074A-58A6-4B10-9B2A-516CE95CF86F}"/>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300" y="2458141"/>
            <a:ext cx="4727864" cy="3151909"/>
          </a:xfrm>
          <a:prstGeom prst="rect">
            <a:avLst/>
          </a:prstGeom>
        </p:spPr>
      </p:pic>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5223164" y="2682433"/>
            <a:ext cx="6014359" cy="3215749"/>
          </a:xfrm>
        </p:spPr>
        <p:txBody>
          <a:bodyPr>
            <a:normAutofit/>
          </a:bodyPr>
          <a:lstStyle/>
          <a:p>
            <a:r>
              <a:rPr lang="en-GB" dirty="0"/>
              <a:t>Equalities Act 2010</a:t>
            </a:r>
          </a:p>
          <a:p>
            <a:endParaRPr lang="en-GB" dirty="0"/>
          </a:p>
          <a:p>
            <a:r>
              <a:rPr lang="en-GB" dirty="0"/>
              <a:t>Public Sector Bodies (Websites and Mobile Applications) (2.0) Accessibility Regulations 2018</a:t>
            </a:r>
          </a:p>
        </p:txBody>
      </p:sp>
      <p:sp>
        <p:nvSpPr>
          <p:cNvPr id="12" name="Rectangle 11">
            <a:extLst>
              <a:ext uri="{FF2B5EF4-FFF2-40B4-BE49-F238E27FC236}">
                <a16:creationId xmlns:a16="http://schemas.microsoft.com/office/drawing/2014/main" id="{6B8908A0-655B-4B21-ADAE-B690B98AB59B}"/>
              </a:ext>
            </a:extLst>
          </p:cNvPr>
          <p:cNvSpPr/>
          <p:nvPr/>
        </p:nvSpPr>
        <p:spPr>
          <a:xfrm>
            <a:off x="1158148" y="5541543"/>
            <a:ext cx="1617751" cy="261610"/>
          </a:xfrm>
          <a:prstGeom prst="rect">
            <a:avLst/>
          </a:prstGeom>
        </p:spPr>
        <p:txBody>
          <a:bodyPr wrap="none">
            <a:spAutoFit/>
          </a:bodyPr>
          <a:lstStyle/>
          <a:p>
            <a:r>
              <a:rPr lang="en-GB" sz="1100" dirty="0">
                <a:hlinkClick r:id="rId4"/>
              </a:rPr>
              <a:t>decorative image source</a:t>
            </a:r>
            <a:r>
              <a:rPr lang="en-GB" sz="1100" dirty="0"/>
              <a:t> </a:t>
            </a:r>
          </a:p>
        </p:txBody>
      </p:sp>
      <p:pic>
        <p:nvPicPr>
          <p:cNvPr id="9" name="Picture 8">
            <a:extLst>
              <a:ext uri="{FF2B5EF4-FFF2-40B4-BE49-F238E27FC236}">
                <a16:creationId xmlns:a16="http://schemas.microsoft.com/office/drawing/2014/main" id="{33C22299-62E0-43B6-953A-371E200F4853}"/>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13" name="Picture 12">
            <a:extLst>
              <a:ext uri="{FF2B5EF4-FFF2-40B4-BE49-F238E27FC236}">
                <a16:creationId xmlns:a16="http://schemas.microsoft.com/office/drawing/2014/main" id="{3BBFE835-8BEC-4A4D-8777-F0A0C9A49791}"/>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35029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fontScale="90000"/>
          </a:bodyPr>
          <a:lstStyle/>
          <a:p>
            <a:r>
              <a:rPr lang="en-GB" dirty="0"/>
              <a:t>Public Sector Bodies (Websites and Mobile Applications) Accessibility Regulations 2018</a:t>
            </a:r>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1112512" y="2682433"/>
            <a:ext cx="10125012" cy="3215749"/>
          </a:xfrm>
        </p:spPr>
        <p:txBody>
          <a:bodyPr>
            <a:normAutofit lnSpcReduction="10000"/>
          </a:bodyPr>
          <a:lstStyle/>
          <a:p>
            <a:r>
              <a:rPr lang="en-GB" dirty="0"/>
              <a:t>Adherence to Web Content Accessibility Guidelines 2.1 AA standards</a:t>
            </a:r>
          </a:p>
          <a:p>
            <a:endParaRPr lang="en-GB" dirty="0"/>
          </a:p>
          <a:p>
            <a:r>
              <a:rPr lang="en-GB" dirty="0"/>
              <a:t>Accessibility Statements and commitment to accessible content</a:t>
            </a:r>
          </a:p>
          <a:p>
            <a:endParaRPr lang="en-GB" dirty="0"/>
          </a:p>
          <a:p>
            <a:r>
              <a:rPr lang="en-GB" dirty="0"/>
              <a:t>Financial and Reputational Penalties if you don’t meet requirements</a:t>
            </a:r>
          </a:p>
        </p:txBody>
      </p:sp>
      <p:pic>
        <p:nvPicPr>
          <p:cNvPr id="7" name="Picture 6">
            <a:extLst>
              <a:ext uri="{FF2B5EF4-FFF2-40B4-BE49-F238E27FC236}">
                <a16:creationId xmlns:a16="http://schemas.microsoft.com/office/drawing/2014/main" id="{6836CA86-7C0A-4D91-8EF9-40AD83705EEF}"/>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8" name="Picture 7">
            <a:extLst>
              <a:ext uri="{FF2B5EF4-FFF2-40B4-BE49-F238E27FC236}">
                <a16:creationId xmlns:a16="http://schemas.microsoft.com/office/drawing/2014/main" id="{793AF77F-8C91-45E1-A959-8CAB04387926}"/>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633739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fontScale="90000"/>
          </a:bodyPr>
          <a:lstStyle/>
          <a:p>
            <a:r>
              <a:rPr lang="en-GB"/>
              <a:t>Widening Audiences and Improving Reputation</a:t>
            </a:r>
            <a:endParaRPr lang="en-GB" dirty="0"/>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1112512" y="2682433"/>
            <a:ext cx="10125012" cy="3215749"/>
          </a:xfrm>
        </p:spPr>
        <p:txBody>
          <a:bodyPr>
            <a:normAutofit fontScale="92500" lnSpcReduction="10000"/>
          </a:bodyPr>
          <a:lstStyle/>
          <a:p>
            <a:r>
              <a:rPr lang="en-GB"/>
              <a:t>Accessible content can help attract more and repeat business</a:t>
            </a:r>
          </a:p>
          <a:p>
            <a:endParaRPr lang="en-GB"/>
          </a:p>
          <a:p>
            <a:r>
              <a:rPr lang="en-GB"/>
              <a:t>Easier to use services make everyone’s life easier</a:t>
            </a:r>
          </a:p>
          <a:p>
            <a:endParaRPr lang="en-GB"/>
          </a:p>
          <a:p>
            <a:r>
              <a:rPr lang="en-GB"/>
              <a:t>Being inclusive can have a reputational impact</a:t>
            </a:r>
          </a:p>
          <a:p>
            <a:pPr lvl="1"/>
            <a:r>
              <a:rPr lang="en-GB"/>
              <a:t>Customer </a:t>
            </a:r>
            <a:r>
              <a:rPr lang="en-GB" dirty="0"/>
              <a:t>perception</a:t>
            </a:r>
          </a:p>
          <a:p>
            <a:pPr lvl="1"/>
            <a:r>
              <a:rPr lang="en-GB" dirty="0"/>
              <a:t>Employability</a:t>
            </a:r>
          </a:p>
          <a:p>
            <a:pPr lvl="1"/>
            <a:r>
              <a:rPr lang="en-GB" dirty="0"/>
              <a:t>Brand recognition</a:t>
            </a:r>
          </a:p>
        </p:txBody>
      </p:sp>
      <p:pic>
        <p:nvPicPr>
          <p:cNvPr id="7" name="Picture 6">
            <a:extLst>
              <a:ext uri="{FF2B5EF4-FFF2-40B4-BE49-F238E27FC236}">
                <a16:creationId xmlns:a16="http://schemas.microsoft.com/office/drawing/2014/main" id="{BE4FD61C-73A5-4999-BB64-06C34E7AB1F7}"/>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8" name="Picture 7">
            <a:extLst>
              <a:ext uri="{FF2B5EF4-FFF2-40B4-BE49-F238E27FC236}">
                <a16:creationId xmlns:a16="http://schemas.microsoft.com/office/drawing/2014/main" id="{F0CC5E47-C5A3-4BBB-BD6B-5357FFCDA718}"/>
              </a:ext>
              <a:ext uri="{C183D7F6-B498-43B3-948B-1728B52AA6E4}">
                <adec:decorative xmlns:adec="http://schemas.microsoft.com/office/drawing/2017/decorative" val="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1059667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9A40-12C6-4F6B-9B20-675C8ADBF3EE}"/>
              </a:ext>
            </a:extLst>
          </p:cNvPr>
          <p:cNvSpPr>
            <a:spLocks noGrp="1"/>
          </p:cNvSpPr>
          <p:nvPr>
            <p:ph type="title"/>
          </p:nvPr>
        </p:nvSpPr>
        <p:spPr>
          <a:xfrm>
            <a:off x="960100" y="978102"/>
            <a:ext cx="10588434" cy="1062644"/>
          </a:xfrm>
        </p:spPr>
        <p:txBody>
          <a:bodyPr anchor="b">
            <a:normAutofit/>
          </a:bodyPr>
          <a:lstStyle/>
          <a:p>
            <a:r>
              <a:rPr lang="en-GB" dirty="0"/>
              <a:t>Better Services</a:t>
            </a:r>
          </a:p>
        </p:txBody>
      </p:sp>
      <p:cxnSp>
        <p:nvCxnSpPr>
          <p:cNvPr id="11" name="Straight Connector 10">
            <a:extLst>
              <a:ext uri="{FF2B5EF4-FFF2-40B4-BE49-F238E27FC236}">
                <a16:creationId xmlns:a16="http://schemas.microsoft.com/office/drawing/2014/main" id="{39B7FDC9-F0CE-43A7-9F2A-83DD09DC345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47624" y="2265037"/>
            <a:ext cx="10125012" cy="0"/>
          </a:xfrm>
          <a:prstGeom prst="line">
            <a:avLst/>
          </a:prstGeom>
          <a:ln w="158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B596E37-3B4B-4555-B068-1E27E2A11FD1}"/>
              </a:ext>
            </a:extLst>
          </p:cNvPr>
          <p:cNvSpPr>
            <a:spLocks noGrp="1"/>
          </p:cNvSpPr>
          <p:nvPr>
            <p:ph idx="1"/>
          </p:nvPr>
        </p:nvSpPr>
        <p:spPr>
          <a:xfrm>
            <a:off x="1112512" y="2682433"/>
            <a:ext cx="10125012" cy="3215749"/>
          </a:xfrm>
        </p:spPr>
        <p:txBody>
          <a:bodyPr>
            <a:normAutofit fontScale="92500" lnSpcReduction="10000"/>
          </a:bodyPr>
          <a:lstStyle/>
          <a:p>
            <a:r>
              <a:rPr lang="en-GB" dirty="0"/>
              <a:t>Netflix</a:t>
            </a:r>
          </a:p>
          <a:p>
            <a:endParaRPr lang="en-GB" dirty="0"/>
          </a:p>
          <a:p>
            <a:r>
              <a:rPr lang="en-GB" dirty="0"/>
              <a:t>Microsoft</a:t>
            </a:r>
          </a:p>
          <a:p>
            <a:endParaRPr lang="en-GB" dirty="0"/>
          </a:p>
          <a:p>
            <a:r>
              <a:rPr lang="en-GB" dirty="0"/>
              <a:t>Easy Read</a:t>
            </a:r>
          </a:p>
          <a:p>
            <a:endParaRPr lang="en-GB" dirty="0"/>
          </a:p>
          <a:p>
            <a:r>
              <a:rPr lang="en-GB" dirty="0"/>
              <a:t>Alternate methods for consumption</a:t>
            </a:r>
          </a:p>
        </p:txBody>
      </p:sp>
      <p:pic>
        <p:nvPicPr>
          <p:cNvPr id="7" name="Picture 6">
            <a:extLst>
              <a:ext uri="{FF2B5EF4-FFF2-40B4-BE49-F238E27FC236}">
                <a16:creationId xmlns:a16="http://schemas.microsoft.com/office/drawing/2014/main" id="{F425F5EF-008D-43DF-BC6F-6A7B2206F14A}"/>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42675" y="2657861"/>
            <a:ext cx="1848402" cy="918180"/>
          </a:xfrm>
          <a:prstGeom prst="rect">
            <a:avLst/>
          </a:prstGeom>
        </p:spPr>
      </p:pic>
      <p:pic>
        <p:nvPicPr>
          <p:cNvPr id="8" name="Picture 7">
            <a:extLst>
              <a:ext uri="{FF2B5EF4-FFF2-40B4-BE49-F238E27FC236}">
                <a16:creationId xmlns:a16="http://schemas.microsoft.com/office/drawing/2014/main" id="{C2624A38-52A8-4062-9994-ACDACA365723}"/>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10504" y="3740037"/>
            <a:ext cx="2287426" cy="1143713"/>
          </a:xfrm>
          <a:prstGeom prst="rect">
            <a:avLst/>
          </a:prstGeom>
        </p:spPr>
      </p:pic>
      <p:pic>
        <p:nvPicPr>
          <p:cNvPr id="9" name="Picture 8">
            <a:extLst>
              <a:ext uri="{FF2B5EF4-FFF2-40B4-BE49-F238E27FC236}">
                <a16:creationId xmlns:a16="http://schemas.microsoft.com/office/drawing/2014/main" id="{1C16D307-E239-4F6B-B477-C9389045D07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21319" y="3715139"/>
            <a:ext cx="2316205" cy="1123703"/>
          </a:xfrm>
          <a:prstGeom prst="rect">
            <a:avLst/>
          </a:prstGeom>
        </p:spPr>
      </p:pic>
      <p:pic>
        <p:nvPicPr>
          <p:cNvPr id="10" name="Picture 9">
            <a:extLst>
              <a:ext uri="{FF2B5EF4-FFF2-40B4-BE49-F238E27FC236}">
                <a16:creationId xmlns:a16="http://schemas.microsoft.com/office/drawing/2014/main" id="{563DAA93-43C8-4031-A003-381BEA6F48E9}"/>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2158" y="6052273"/>
            <a:ext cx="1724866" cy="525887"/>
          </a:xfrm>
          <a:prstGeom prst="rect">
            <a:avLst/>
          </a:prstGeom>
        </p:spPr>
      </p:pic>
      <p:pic>
        <p:nvPicPr>
          <p:cNvPr id="12" name="Picture 11">
            <a:extLst>
              <a:ext uri="{FF2B5EF4-FFF2-40B4-BE49-F238E27FC236}">
                <a16:creationId xmlns:a16="http://schemas.microsoft.com/office/drawing/2014/main" id="{F351297E-9C8D-4CA4-8B4D-873A49037A51}"/>
              </a:ext>
              <a:ext uri="{C183D7F6-B498-43B3-948B-1728B52AA6E4}">
                <adec:decorative xmlns:adec="http://schemas.microsoft.com/office/drawing/2017/decorative" val="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0755647" y="6052273"/>
            <a:ext cx="1194195" cy="651292"/>
          </a:xfrm>
          <a:prstGeom prst="rect">
            <a:avLst/>
          </a:prstGeom>
        </p:spPr>
      </p:pic>
    </p:spTree>
    <p:extLst>
      <p:ext uri="{BB962C8B-B14F-4D97-AF65-F5344CB8AC3E}">
        <p14:creationId xmlns:p14="http://schemas.microsoft.com/office/powerpoint/2010/main" val="25795525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3032</Words>
  <Application>Microsoft Office PowerPoint</Application>
  <PresentationFormat>Widescreen</PresentationFormat>
  <Paragraphs>213</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Accessibility and Service Design</vt:lpstr>
      <vt:lpstr>What is Digital Inclusion &amp; Accessibility?</vt:lpstr>
      <vt:lpstr>PowerPoint Presentation</vt:lpstr>
      <vt:lpstr>Why is this important?</vt:lpstr>
      <vt:lpstr>Who is being excluded?</vt:lpstr>
      <vt:lpstr>Legal Incentives</vt:lpstr>
      <vt:lpstr>Public Sector Bodies (Websites and Mobile Applications) Accessibility Regulations 2018</vt:lpstr>
      <vt:lpstr>Widening Audiences and Improving Reputation</vt:lpstr>
      <vt:lpstr>Better Services</vt:lpstr>
      <vt:lpstr>What you should consider</vt:lpstr>
      <vt:lpstr>How this can help you going forwards</vt:lpstr>
      <vt:lpstr>University Support</vt:lpstr>
      <vt:lpstr>Further Resources</vt:lpstr>
      <vt:lpstr>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and Service Design</dc:title>
  <dc:creator>Rhodes, George - ST INF</dc:creator>
  <cp:lastModifiedBy>Rhodes, George - ST INF</cp:lastModifiedBy>
  <cp:revision>40</cp:revision>
  <dcterms:created xsi:type="dcterms:W3CDTF">2019-01-21T14:19:12Z</dcterms:created>
  <dcterms:modified xsi:type="dcterms:W3CDTF">2019-07-22T08:45:04Z</dcterms:modified>
</cp:coreProperties>
</file>